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svg" ContentType="image/svg+xml"/>
  <Override PartName="/ppt/media/image3.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sldIdLst>
    <p:sldId id="256" r:id="rId4"/>
    <p:sldId id="257" r:id="rId5"/>
    <p:sldId id="259" r:id="rId6"/>
    <p:sldId id="264" r:id="rId7"/>
    <p:sldId id="263" r:id="rId8"/>
    <p:sldId id="271" r:id="rId9"/>
    <p:sldId id="272" r:id="rId10"/>
    <p:sldId id="260" r:id="rId11"/>
    <p:sldId id="265" r:id="rId12"/>
    <p:sldId id="266" r:id="rId13"/>
    <p:sldId id="268" r:id="rId14"/>
    <p:sldId id="275" r:id="rId15"/>
    <p:sldId id="276" r:id="rId16"/>
    <p:sldId id="278" r:id="rId17"/>
    <p:sldId id="280" r:id="rId18"/>
    <p:sldId id="269" r:id="rId19"/>
    <p:sldId id="270" r:id="rId20"/>
    <p:sldId id="281" r:id="rId21"/>
    <p:sldId id="282" r:id="rId22"/>
    <p:sldId id="283" r:id="rId23"/>
    <p:sldId id="258" r:id="rId24"/>
  </p:sldIdLst>
  <p:sldSz cx="12192000" cy="6858000"/>
  <p:notesSz cx="6858000" cy="9144000"/>
  <p:embeddedFontLst>
    <p:embeddedFont>
      <p:font typeface="Broadway" panose="04040905080B02020502" pitchFamily="82" charset="0"/>
      <p:regular r:id="rId28"/>
    </p:embeddedFont>
    <p:embeddedFont>
      <p:font typeface="微软雅黑" panose="020B0503020204020204" pitchFamily="34" charset="-122"/>
      <p:regular r:id="rId29"/>
    </p:embeddedFont>
    <p:embeddedFont>
      <p:font typeface="等线" panose="02010600030101010101" charset="-122"/>
      <p:regular r:id="rId30"/>
    </p:embeddedFont>
    <p:embeddedFont>
      <p:font typeface="等线 Light" panose="02010600030101010101" charset="-122"/>
      <p:regular r:id="rId31"/>
    </p:embeddedFont>
    <p:embeddedFont>
      <p:font typeface="Malgun Gothic" panose="020B0503020000020004" charset="-127"/>
      <p:regular r:id="rId32"/>
    </p:embeddedFont>
    <p:embeddedFont>
      <p:font typeface="华文行楷" panose="02010800040101010101" charset="-122"/>
      <p:regular r:id="rId33"/>
    </p:embeddedFont>
    <p:embeddedFont>
      <p:font typeface="High Tower Text" panose="02040502050506030303" charset="0"/>
      <p:regular r:id="rId34"/>
      <p:italic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userDrawn="1">
          <p15:clr>
            <a:srgbClr val="A4A3A4"/>
          </p15:clr>
        </p15:guide>
        <p15:guide id="2" pos="3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E0CD"/>
    <a:srgbClr val="A6CDBA"/>
    <a:srgbClr val="C5E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7" autoAdjust="0"/>
    <p:restoredTop sz="94660"/>
  </p:normalViewPr>
  <p:slideViewPr>
    <p:cSldViewPr snapToGrid="0" showGuides="1">
      <p:cViewPr varScale="1">
        <p:scale>
          <a:sx n="71" d="100"/>
          <a:sy n="71" d="100"/>
        </p:scale>
        <p:origin x="672" y="72"/>
      </p:cViewPr>
      <p:guideLst>
        <p:guide orient="horz" pos="2158"/>
        <p:guide pos="37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C8604CC-E291-4162-BA23-1EC4F25F5D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109176-2859-4CBA-9C60-5EA8F51E3D9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604CC-E291-4162-BA23-1EC4F25F5D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9176-2859-4CBA-9C60-5EA8F51E3D9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604CC-E291-4162-BA23-1EC4F25F5D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9176-2859-4CBA-9C60-5EA8F51E3D9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image" Target="../media/image1.emf"/><Relationship Id="rId3" Type="http://schemas.openxmlformats.org/officeDocument/2006/relationships/tags" Target="../tags/tag61.xml"/><Relationship Id="rId2" Type="http://schemas.openxmlformats.org/officeDocument/2006/relationships/image" Target="../media/image3.svg"/><Relationship Id="rId13" Type="http://schemas.openxmlformats.org/officeDocument/2006/relationships/slideLayout" Target="../slideLayouts/slideLayout1.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emf"/><Relationship Id="rId2" Type="http://schemas.openxmlformats.org/officeDocument/2006/relationships/image" Target="../media/image3.sv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image" Target="../media/image1.emf"/><Relationship Id="rId2" Type="http://schemas.openxmlformats.org/officeDocument/2006/relationships/image" Target="../media/image7.sv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sv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image" Target="../media/image1.emf"/><Relationship Id="rId3" Type="http://schemas.openxmlformats.org/officeDocument/2006/relationships/tags" Target="../tags/tag70.xml"/><Relationship Id="rId2" Type="http://schemas.openxmlformats.org/officeDocument/2006/relationships/image" Target="../media/image10.svg"/><Relationship Id="rId10" Type="http://schemas.openxmlformats.org/officeDocument/2006/relationships/slideLayout" Target="../slideLayouts/slideLayout1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sv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media/image1.emf"/><Relationship Id="rId3" Type="http://schemas.openxmlformats.org/officeDocument/2006/relationships/tags" Target="../tags/tag75.xml"/><Relationship Id="rId2" Type="http://schemas.openxmlformats.org/officeDocument/2006/relationships/image" Target="../media/image3.svg"/><Relationship Id="rId13" Type="http://schemas.openxmlformats.org/officeDocument/2006/relationships/slideLayout" Target="../slideLayouts/slideLayout1.xml"/><Relationship Id="rId12" Type="http://schemas.openxmlformats.org/officeDocument/2006/relationships/image" Target="../media/image18.png"/><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3.svg"/><Relationship Id="rId17" Type="http://schemas.openxmlformats.org/officeDocument/2006/relationships/slideLayout" Target="../slideLayouts/slideLayout1.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1.emf"/><Relationship Id="rId3" Type="http://schemas.openxmlformats.org/officeDocument/2006/relationships/tags" Target="../tags/tag97.xml"/><Relationship Id="rId2" Type="http://schemas.openxmlformats.org/officeDocument/2006/relationships/image" Target="../media/image7.svg"/><Relationship Id="rId13" Type="http://schemas.openxmlformats.org/officeDocument/2006/relationships/slideLayout" Target="../slideLayouts/slideLayout12.xml"/><Relationship Id="rId12" Type="http://schemas.openxmlformats.org/officeDocument/2006/relationships/image" Target="../media/image20.png"/><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1" Type="http://schemas.openxmlformats.org/officeDocument/2006/relationships/slideLayout" Target="../slideLayouts/slideLayout12.xml"/><Relationship Id="rId20" Type="http://schemas.openxmlformats.org/officeDocument/2006/relationships/tags" Target="../tags/tag122.xml"/><Relationship Id="rId2" Type="http://schemas.openxmlformats.org/officeDocument/2006/relationships/image" Target="../media/image7.svg"/><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1" Type="http://schemas.openxmlformats.org/officeDocument/2006/relationships/slideLayout" Target="../slideLayouts/slideLayout1.xml"/><Relationship Id="rId30" Type="http://schemas.openxmlformats.org/officeDocument/2006/relationships/tags" Target="../tags/tag28.xml"/><Relationship Id="rId3" Type="http://schemas.openxmlformats.org/officeDocument/2006/relationships/tags" Target="../tags/tag1.xml"/><Relationship Id="rId29" Type="http://schemas.openxmlformats.org/officeDocument/2006/relationships/tags" Target="../tags/tag27.xml"/><Relationship Id="rId28" Type="http://schemas.openxmlformats.org/officeDocument/2006/relationships/tags" Target="../tags/tag26.xml"/><Relationship Id="rId27" Type="http://schemas.openxmlformats.org/officeDocument/2006/relationships/tags" Target="../tags/tag25.xml"/><Relationship Id="rId26" Type="http://schemas.openxmlformats.org/officeDocument/2006/relationships/tags" Target="../tags/tag24.xml"/><Relationship Id="rId25" Type="http://schemas.openxmlformats.org/officeDocument/2006/relationships/tags" Target="../tags/tag23.xml"/><Relationship Id="rId24" Type="http://schemas.openxmlformats.org/officeDocument/2006/relationships/tags" Target="../tags/tag22.xml"/><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image" Target="../media/image3.sv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123.xml"/><Relationship Id="rId2" Type="http://schemas.openxmlformats.org/officeDocument/2006/relationships/image" Target="../media/image7.sv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emf"/><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media/image1.emf"/><Relationship Id="rId3" Type="http://schemas.openxmlformats.org/officeDocument/2006/relationships/tags" Target="../tags/tag29.xml"/><Relationship Id="rId2" Type="http://schemas.openxmlformats.org/officeDocument/2006/relationships/image" Target="../media/image3.svg"/><Relationship Id="rId12" Type="http://schemas.openxmlformats.org/officeDocument/2006/relationships/slideLayout" Target="../slideLayouts/slideLayout1.xml"/><Relationship Id="rId11" Type="http://schemas.openxmlformats.org/officeDocument/2006/relationships/image" Target="../media/image5.png"/><Relationship Id="rId10" Type="http://schemas.openxmlformats.org/officeDocument/2006/relationships/tags" Target="../tags/tag3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image" Target="../media/image1.emf"/><Relationship Id="rId3" Type="http://schemas.openxmlformats.org/officeDocument/2006/relationships/tags" Target="../tags/tag36.xml"/><Relationship Id="rId2" Type="http://schemas.openxmlformats.org/officeDocument/2006/relationships/image" Target="../media/image7.svg"/><Relationship Id="rId13" Type="http://schemas.openxmlformats.org/officeDocument/2006/relationships/slideLayout" Target="../slideLayouts/slideLayout12.xml"/><Relationship Id="rId12" Type="http://schemas.openxmlformats.org/officeDocument/2006/relationships/image" Target="../media/image8.png"/><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image" Target="../media/image1.emf"/><Relationship Id="rId3" Type="http://schemas.openxmlformats.org/officeDocument/2006/relationships/tags" Target="../tags/tag44.xml"/><Relationship Id="rId2" Type="http://schemas.openxmlformats.org/officeDocument/2006/relationships/image" Target="../media/image10.svg"/><Relationship Id="rId13" Type="http://schemas.openxmlformats.org/officeDocument/2006/relationships/slideLayout" Target="../slideLayouts/slideLayout12.xml"/><Relationship Id="rId12" Type="http://schemas.openxmlformats.org/officeDocument/2006/relationships/image" Target="../media/image11.png"/><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sv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1.emf"/><Relationship Id="rId3" Type="http://schemas.openxmlformats.org/officeDocument/2006/relationships/tags" Target="../tags/tag52.xml"/><Relationship Id="rId2" Type="http://schemas.openxmlformats.org/officeDocument/2006/relationships/image" Target="../media/image3.svg"/><Relationship Id="rId14" Type="http://schemas.openxmlformats.org/officeDocument/2006/relationships/slideLayout" Target="../slideLayouts/slideLayout1.xml"/><Relationship Id="rId13" Type="http://schemas.openxmlformats.org/officeDocument/2006/relationships/image" Target="../media/image12.jpeg"/><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412" t="2646" r="1880" b="2340"/>
          <a:stretch>
            <a:fillRect/>
          </a:stretch>
        </p:blipFill>
        <p:spPr>
          <a:xfrm>
            <a:off x="0" y="0"/>
            <a:ext cx="12192000" cy="6855060"/>
          </a:xfrm>
          <a:prstGeom prst="rect">
            <a:avLst/>
          </a:prstGeom>
        </p:spPr>
      </p:pic>
      <p:sp>
        <p:nvSpPr>
          <p:cNvPr id="5" name="文本框 4"/>
          <p:cNvSpPr txBox="1"/>
          <p:nvPr/>
        </p:nvSpPr>
        <p:spPr>
          <a:xfrm>
            <a:off x="1918447" y="2080028"/>
            <a:ext cx="8355106" cy="1568450"/>
          </a:xfrm>
          <a:prstGeom prst="rect">
            <a:avLst/>
          </a:prstGeom>
          <a:noFill/>
        </p:spPr>
        <p:txBody>
          <a:bodyPr wrap="square" rtlCol="0">
            <a:spAutoFit/>
          </a:bodyPr>
          <a:lstStyle/>
          <a:p>
            <a:pPr algn="ctr"/>
            <a:r>
              <a:rPr lang="en-US" altLang="zh-CN" sz="9600" dirty="0">
                <a:solidFill>
                  <a:schemeClr val="tx1">
                    <a:lumMod val="75000"/>
                    <a:lumOff val="25000"/>
                  </a:schemeClr>
                </a:solidFill>
                <a:effectLst>
                  <a:outerShdw blurRad="50800" dist="38100" dir="5400000" algn="t" rotWithShape="0">
                    <a:prstClr val="black">
                      <a:alpha val="40000"/>
                    </a:prstClr>
                  </a:outerShdw>
                </a:effectLst>
                <a:latin typeface="Broadway" panose="04040905080B02020502" pitchFamily="82" charset="0"/>
              </a:rPr>
              <a:t>The Lamb</a:t>
            </a:r>
            <a:endParaRPr lang="en-US" altLang="zh-CN" sz="9600" dirty="0">
              <a:solidFill>
                <a:schemeClr val="tx1">
                  <a:lumMod val="75000"/>
                  <a:lumOff val="25000"/>
                </a:schemeClr>
              </a:solidFill>
              <a:effectLst>
                <a:outerShdw blurRad="50800" dist="38100" dir="5400000" algn="t" rotWithShape="0">
                  <a:prstClr val="black">
                    <a:alpha val="40000"/>
                  </a:prstClr>
                </a:outerShdw>
              </a:effectLst>
              <a:latin typeface="Broadway" panose="04040905080B02020502" pitchFamily="82" charset="0"/>
            </a:endParaRPr>
          </a:p>
        </p:txBody>
      </p:sp>
      <p:sp>
        <p:nvSpPr>
          <p:cNvPr id="6" name="文本框 5"/>
          <p:cNvSpPr txBox="1"/>
          <p:nvPr/>
        </p:nvSpPr>
        <p:spPr>
          <a:xfrm>
            <a:off x="3567629" y="3688548"/>
            <a:ext cx="5056742" cy="460375"/>
          </a:xfrm>
          <a:prstGeom prst="rect">
            <a:avLst/>
          </a:prstGeom>
          <a:noFill/>
        </p:spPr>
        <p:txBody>
          <a:bodyPr wrap="square" rtlCol="0">
            <a:spAutoFit/>
          </a:bodyPr>
          <a:lstStyle/>
          <a:p>
            <a:pPr algn="ctr"/>
            <a:r>
              <a:rPr lang="en-US" altLang="zh-CN" sz="2400" dirty="0">
                <a:solidFill>
                  <a:schemeClr val="tx1">
                    <a:lumMod val="50000"/>
                    <a:lumOff val="50000"/>
                  </a:schemeClr>
                </a:solidFill>
              </a:rPr>
              <a:t>William Blake</a:t>
            </a:r>
            <a:endParaRPr lang="en-US" altLang="zh-CN" sz="2400" dirty="0">
              <a:solidFill>
                <a:schemeClr val="tx1">
                  <a:lumMod val="50000"/>
                  <a:lumOff val="50000"/>
                </a:schemeClr>
              </a:solidFill>
            </a:endParaRPr>
          </a:p>
        </p:txBody>
      </p:sp>
      <p:sp>
        <p:nvSpPr>
          <p:cNvPr id="2" name="文本框 1"/>
          <p:cNvSpPr txBox="1"/>
          <p:nvPr/>
        </p:nvSpPr>
        <p:spPr>
          <a:xfrm>
            <a:off x="3568264" y="4275923"/>
            <a:ext cx="5056742" cy="829945"/>
          </a:xfrm>
          <a:prstGeom prst="rect">
            <a:avLst/>
          </a:prstGeom>
          <a:noFill/>
        </p:spPr>
        <p:txBody>
          <a:bodyPr wrap="square" rtlCol="0">
            <a:spAutoFit/>
          </a:bodyPr>
          <a:p>
            <a:pPr algn="ctr"/>
            <a:r>
              <a:rPr lang="zh-CN" altLang="en-US" sz="2400" dirty="0">
                <a:solidFill>
                  <a:schemeClr val="tx1">
                    <a:lumMod val="50000"/>
                    <a:lumOff val="50000"/>
                  </a:schemeClr>
                </a:solidFill>
              </a:rPr>
              <a:t>第四组：陈怡冰、张曼曼、连诗曼、石语萱、</a:t>
            </a:r>
            <a:r>
              <a:rPr lang="zh-CN" altLang="en-US" sz="2400" dirty="0">
                <a:solidFill>
                  <a:schemeClr val="tx1">
                    <a:lumMod val="50000"/>
                    <a:lumOff val="50000"/>
                  </a:schemeClr>
                </a:solidFill>
              </a:rPr>
              <a:t>黄艳琴</a:t>
            </a:r>
            <a:endParaRPr lang="zh-CN" altLang="en-US" sz="2400" dirty="0">
              <a:solidFill>
                <a:schemeClr val="tx1">
                  <a:lumMod val="50000"/>
                  <a:lumOff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500"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childTnLst>
                          </p:cTn>
                        </p:par>
                        <p:par>
                          <p:cTn id="8" fill="hold">
                            <p:stCondLst>
                              <p:cond delay="1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4" presetClass="entr" presetSubtype="16" fill="hold" grpId="0" nodeType="afterEffect">
                                  <p:stCondLst>
                                    <p:cond delay="0"/>
                                  </p:stCondLst>
                                  <p:childTnLst>
                                    <p:set>
                                      <p:cBhvr>
                                        <p:cTn id="15" dur="1500" fill="hold">
                                          <p:stCondLst>
                                            <p:cond delay="0"/>
                                          </p:stCondLst>
                                        </p:cTn>
                                        <p:tgtEl>
                                          <p:spTgt spid="2"/>
                                        </p:tgtEl>
                                        <p:attrNameLst>
                                          <p:attrName>style.visibility</p:attrName>
                                        </p:attrNameLst>
                                      </p:cBhvr>
                                      <p:to>
                                        <p:strVal val="visible"/>
                                      </p:to>
                                    </p:set>
                                    <p:animEffect transition="in" filter="box(in)">
                                      <p:cBhvr>
                                        <p:cTn id="16"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87768" y="208087"/>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02</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08275" y="342900"/>
            <a:ext cx="7712710" cy="922020"/>
          </a:xfrm>
          <a:prstGeom prst="rect">
            <a:avLst/>
          </a:prstGeom>
          <a:noFill/>
        </p:spPr>
        <p:txBody>
          <a:bodyPr wrap="square" rtlCol="0">
            <a:spAutoFit/>
          </a:bodyPr>
          <a:p>
            <a:r>
              <a:rPr lang="zh-CN" altLang="en-US" b="1"/>
              <a:t>二、</a:t>
            </a:r>
            <a:r>
              <a:rPr lang="en-US" altLang="zh-CN" b="1"/>
              <a:t>Speaker (</a:t>
            </a:r>
            <a:r>
              <a:rPr lang="zh-CN" altLang="en-US" b="1"/>
              <a:t>说话者分析</a:t>
            </a:r>
            <a:r>
              <a:rPr lang="en-US" altLang="zh-CN" b="1"/>
              <a:t>):</a:t>
            </a:r>
            <a:r>
              <a:rPr lang="en-US" altLang="zh-CN">
                <a:sym typeface="+mn-ea"/>
              </a:rPr>
              <a:t>The speaker of "The Lamb" is best interpreted as a young child (or a voice with childlike innocence):</a:t>
            </a:r>
            <a:endParaRPr lang="en-US" altLang="zh-CN"/>
          </a:p>
          <a:p>
            <a:endParaRPr lang="en-US" altLang="zh-CN" b="1"/>
          </a:p>
        </p:txBody>
      </p:sp>
      <p:grpSp>
        <p:nvGrpSpPr>
          <p:cNvPr id="22" name="组合 21"/>
          <p:cNvGrpSpPr/>
          <p:nvPr/>
        </p:nvGrpSpPr>
        <p:grpSpPr>
          <a:xfrm>
            <a:off x="278765" y="1083310"/>
            <a:ext cx="3244215" cy="5621020"/>
            <a:chOff x="439" y="1706"/>
            <a:chExt cx="5109" cy="8852"/>
          </a:xfrm>
        </p:grpSpPr>
        <p:pic>
          <p:nvPicPr>
            <p:cNvPr id="23" name="图片 22"/>
            <p:cNvPicPr>
              <a:picLocks noChangeAspect="1"/>
            </p:cNvPicPr>
            <p:nvPr>
              <p:custDataLst>
                <p:tags r:id="rId3"/>
              </p:custDataLst>
            </p:nvPr>
          </p:nvPicPr>
          <p:blipFill rotWithShape="1">
            <a:blip r:embed="rId4"/>
            <a:srcRect l="2412" t="2646" r="1880" b="2340"/>
            <a:stretch>
              <a:fillRect/>
            </a:stretch>
          </p:blipFill>
          <p:spPr>
            <a:xfrm>
              <a:off x="820" y="1706"/>
              <a:ext cx="3056" cy="3010"/>
            </a:xfrm>
            <a:prstGeom prst="ellipse">
              <a:avLst/>
            </a:prstGeom>
          </p:spPr>
        </p:pic>
        <p:sp>
          <p:nvSpPr>
            <p:cNvPr id="13" name="椭圆 12"/>
            <p:cNvSpPr/>
            <p:nvPr>
              <p:custDataLst>
                <p:tags r:id="rId5"/>
              </p:custDataLst>
            </p:nvPr>
          </p:nvSpPr>
          <p:spPr>
            <a:xfrm>
              <a:off x="820" y="1911"/>
              <a:ext cx="875" cy="875"/>
            </a:xfrm>
            <a:prstGeom prst="ellipse">
              <a:avLst/>
            </a:prstGeom>
            <a:solidFill>
              <a:srgbClr val="A6CD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01</a:t>
              </a:r>
              <a:endParaRPr lang="zh-CN" altLang="en-US" sz="1400" dirty="0">
                <a:cs typeface="+mn-ea"/>
                <a:sym typeface="+mn-lt"/>
              </a:endParaRPr>
            </a:p>
          </p:txBody>
        </p:sp>
        <p:sp>
          <p:nvSpPr>
            <p:cNvPr id="14"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6"/>
              </p:custDataLst>
            </p:nvPr>
          </p:nvSpPr>
          <p:spPr>
            <a:xfrm>
              <a:off x="439" y="4963"/>
              <a:ext cx="5109" cy="559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pPr algn="ctr">
                <a:lnSpc>
                  <a:spcPts val="2000"/>
                </a:lnSpc>
              </a:pPr>
              <a:r>
                <a:rPr lang="en-US" altLang="zh-CN" sz="2000" dirty="0">
                  <a:solidFill>
                    <a:schemeClr val="tx1">
                      <a:lumMod val="50000"/>
                      <a:lumOff val="50000"/>
                    </a:schemeClr>
                  </a:solidFill>
                  <a:cs typeface="+mn-ea"/>
                  <a:sym typeface="+mn-lt"/>
                </a:rPr>
                <a:t>The speaker uses simple, naive language (e.g., "little lamb", "softest clothing wooly bright") and asks direct, uncomplicated questions ("Who made thee?", "Dost thou know who made thee?"). These choices reflect a child’s curiosity about the natural world, not the complex reasoning of an adult.</a:t>
              </a:r>
              <a:endParaRPr lang="en-US" altLang="zh-CN" sz="2000" dirty="0">
                <a:solidFill>
                  <a:schemeClr val="tx1">
                    <a:lumMod val="50000"/>
                    <a:lumOff val="50000"/>
                  </a:schemeClr>
                </a:solidFill>
                <a:cs typeface="+mn-ea"/>
                <a:sym typeface="+mn-lt"/>
              </a:endParaRPr>
            </a:p>
          </p:txBody>
        </p:sp>
        <p:sp>
          <p:nvSpPr>
            <p:cNvPr id="5" name="文本框 4"/>
            <p:cNvSpPr txBox="1"/>
            <p:nvPr/>
          </p:nvSpPr>
          <p:spPr>
            <a:xfrm>
              <a:off x="1468" y="2446"/>
              <a:ext cx="2181" cy="1725"/>
            </a:xfrm>
            <a:prstGeom prst="rect">
              <a:avLst/>
            </a:prstGeom>
            <a:noFill/>
          </p:spPr>
          <p:txBody>
            <a:bodyPr wrap="square" rtlCol="0">
              <a:noAutofit/>
              <a:scene3d>
                <a:camera prst="orthographicFront"/>
                <a:lightRig rig="threePt" dir="t"/>
              </a:scene3d>
            </a:bodyPr>
            <a:p>
              <a:r>
                <a:rPr lang="en-US" altLang="zh-CN" sz="2400">
                  <a:ln/>
                  <a:solidFill>
                    <a:schemeClr val="tx1"/>
                  </a:solidFill>
                  <a:effectLst>
                    <a:outerShdw blurRad="38100" dist="19050" dir="2700000" algn="tl" rotWithShape="0">
                      <a:schemeClr val="dk1">
                        <a:alpha val="40000"/>
                      </a:schemeClr>
                    </a:outerShdw>
                  </a:effectLst>
                </a:rPr>
                <a:t>Evidence from Diction</a:t>
              </a:r>
              <a:endParaRPr lang="en-US" altLang="zh-CN" sz="2400">
                <a:ln/>
                <a:solidFill>
                  <a:schemeClr val="tx1"/>
                </a:solidFill>
                <a:effectLst>
                  <a:outerShdw blurRad="38100" dist="19050" dir="2700000" algn="tl" rotWithShape="0">
                    <a:schemeClr val="dk1">
                      <a:alpha val="40000"/>
                    </a:schemeClr>
                  </a:outerShdw>
                </a:effectLst>
              </a:endParaRPr>
            </a:p>
          </p:txBody>
        </p:sp>
      </p:grpSp>
      <p:grpSp>
        <p:nvGrpSpPr>
          <p:cNvPr id="27" name="组合 26"/>
          <p:cNvGrpSpPr/>
          <p:nvPr/>
        </p:nvGrpSpPr>
        <p:grpSpPr>
          <a:xfrm>
            <a:off x="4217035" y="1031240"/>
            <a:ext cx="3100705" cy="5673090"/>
            <a:chOff x="188" y="1706"/>
            <a:chExt cx="4883" cy="8934"/>
          </a:xfrm>
        </p:grpSpPr>
        <p:pic>
          <p:nvPicPr>
            <p:cNvPr id="28" name="图片 27"/>
            <p:cNvPicPr>
              <a:picLocks noChangeAspect="1"/>
            </p:cNvPicPr>
            <p:nvPr>
              <p:custDataLst>
                <p:tags r:id="rId7"/>
              </p:custDataLst>
            </p:nvPr>
          </p:nvPicPr>
          <p:blipFill rotWithShape="1">
            <a:blip r:embed="rId4"/>
            <a:srcRect l="2412" t="2646" r="1880" b="2340"/>
            <a:stretch>
              <a:fillRect/>
            </a:stretch>
          </p:blipFill>
          <p:spPr>
            <a:xfrm>
              <a:off x="820" y="1706"/>
              <a:ext cx="3056" cy="3010"/>
            </a:xfrm>
            <a:prstGeom prst="ellipse">
              <a:avLst/>
            </a:prstGeom>
          </p:spPr>
        </p:pic>
        <p:sp>
          <p:nvSpPr>
            <p:cNvPr id="29" name="椭圆 28"/>
            <p:cNvSpPr/>
            <p:nvPr>
              <p:custDataLst>
                <p:tags r:id="rId8"/>
              </p:custDataLst>
            </p:nvPr>
          </p:nvSpPr>
          <p:spPr>
            <a:xfrm>
              <a:off x="820" y="1911"/>
              <a:ext cx="875" cy="875"/>
            </a:xfrm>
            <a:prstGeom prst="ellipse">
              <a:avLst/>
            </a:prstGeom>
            <a:solidFill>
              <a:srgbClr val="A6CD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dirty="0">
                  <a:cs typeface="+mn-ea"/>
                  <a:sym typeface="+mn-lt"/>
                </a:rPr>
                <a:t>02</a:t>
              </a:r>
              <a:endParaRPr lang="zh-CN" altLang="en-US" sz="1400" dirty="0">
                <a:cs typeface="+mn-ea"/>
                <a:sym typeface="+mn-lt"/>
              </a:endParaRPr>
            </a:p>
          </p:txBody>
        </p:sp>
        <p:sp>
          <p:nvSpPr>
            <p:cNvPr id="30"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9"/>
              </p:custDataLst>
            </p:nvPr>
          </p:nvSpPr>
          <p:spPr>
            <a:xfrm>
              <a:off x="188" y="5325"/>
              <a:ext cx="4883" cy="531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pPr algn="ctr">
                <a:lnSpc>
                  <a:spcPts val="2000"/>
                </a:lnSpc>
              </a:pPr>
              <a:r>
                <a:rPr lang="en-US" altLang="zh-CN" sz="2000" dirty="0">
                  <a:solidFill>
                    <a:schemeClr val="tx1">
                      <a:lumMod val="50000"/>
                      <a:lumOff val="50000"/>
                    </a:schemeClr>
                  </a:solidFill>
                  <a:cs typeface="+mn-ea"/>
                  <a:sym typeface="+mn-lt"/>
                </a:rPr>
                <a:t>The speaker </a:t>
              </a:r>
              <a:r>
                <a:rPr lang="en-US" altLang="zh-CN" sz="2000" dirty="0">
                  <a:solidFill>
                    <a:schemeClr val="tx1">
                      <a:lumMod val="50000"/>
                      <a:lumOff val="50000"/>
                    </a:schemeClr>
                  </a:solidFill>
                  <a:cs typeface="+mn-ea"/>
                  <a:sym typeface="+mn-lt"/>
                </a:rPr>
                <a:t>addresses the lamb as an equal—talking to it as a friend rather than a "lower" creature. This lack of hierarchy is typical of a child’s worldview, where nature feels personal and intimate.</a:t>
              </a:r>
              <a:endParaRPr lang="en-US" altLang="zh-CN" sz="2000" dirty="0">
                <a:solidFill>
                  <a:schemeClr val="tx1">
                    <a:lumMod val="50000"/>
                    <a:lumOff val="50000"/>
                  </a:schemeClr>
                </a:solidFill>
                <a:cs typeface="+mn-ea"/>
                <a:sym typeface="+mn-lt"/>
              </a:endParaRPr>
            </a:p>
          </p:txBody>
        </p:sp>
        <p:sp>
          <p:nvSpPr>
            <p:cNvPr id="31" name="文本框 30"/>
            <p:cNvSpPr txBox="1"/>
            <p:nvPr/>
          </p:nvSpPr>
          <p:spPr>
            <a:xfrm>
              <a:off x="1167" y="2868"/>
              <a:ext cx="2758" cy="422"/>
            </a:xfrm>
            <a:prstGeom prst="rect">
              <a:avLst/>
            </a:prstGeom>
            <a:noFill/>
          </p:spPr>
          <p:txBody>
            <a:bodyPr wrap="square" rtlCol="0">
              <a:noAutofit/>
              <a:scene3d>
                <a:camera prst="orthographicFront"/>
                <a:lightRig rig="threePt" dir="t"/>
              </a:scene3d>
            </a:bodyPr>
            <a:p>
              <a:r>
                <a:rPr lang="en-US" altLang="zh-CN" sz="2400">
                  <a:solidFill>
                    <a:schemeClr val="tx1"/>
                  </a:solidFill>
                  <a:effectLst>
                    <a:outerShdw blurRad="38100" dist="19050" dir="2700000" algn="tl" rotWithShape="0">
                      <a:schemeClr val="dk1">
                        <a:alpha val="40000"/>
                      </a:schemeClr>
                    </a:outerShdw>
                  </a:effectLst>
                </a:rPr>
                <a:t>Perspective</a:t>
              </a:r>
              <a:endParaRPr lang="en-US" altLang="zh-CN" sz="2400">
                <a:solidFill>
                  <a:schemeClr val="tx1"/>
                </a:solidFill>
                <a:effectLst>
                  <a:outerShdw blurRad="38100" dist="19050" dir="2700000" algn="tl" rotWithShape="0">
                    <a:schemeClr val="dk1">
                      <a:alpha val="40000"/>
                    </a:schemeClr>
                  </a:outerShdw>
                </a:effectLst>
              </a:endParaRPr>
            </a:p>
          </p:txBody>
        </p:sp>
      </p:grpSp>
      <p:grpSp>
        <p:nvGrpSpPr>
          <p:cNvPr id="32" name="组合 31"/>
          <p:cNvGrpSpPr/>
          <p:nvPr/>
        </p:nvGrpSpPr>
        <p:grpSpPr>
          <a:xfrm>
            <a:off x="8180070" y="918845"/>
            <a:ext cx="3502025" cy="6116955"/>
            <a:chOff x="-648" y="1706"/>
            <a:chExt cx="5515" cy="9633"/>
          </a:xfrm>
        </p:grpSpPr>
        <p:pic>
          <p:nvPicPr>
            <p:cNvPr id="33" name="图片 32"/>
            <p:cNvPicPr>
              <a:picLocks noChangeAspect="1"/>
            </p:cNvPicPr>
            <p:nvPr>
              <p:custDataLst>
                <p:tags r:id="rId10"/>
              </p:custDataLst>
            </p:nvPr>
          </p:nvPicPr>
          <p:blipFill rotWithShape="1">
            <a:blip r:embed="rId4"/>
            <a:srcRect l="2412" t="2646" r="1880" b="2340"/>
            <a:stretch>
              <a:fillRect/>
            </a:stretch>
          </p:blipFill>
          <p:spPr>
            <a:xfrm>
              <a:off x="820" y="1706"/>
              <a:ext cx="3056" cy="3010"/>
            </a:xfrm>
            <a:prstGeom prst="ellipse">
              <a:avLst/>
            </a:prstGeom>
          </p:spPr>
        </p:pic>
        <p:sp>
          <p:nvSpPr>
            <p:cNvPr id="34" name="椭圆 33"/>
            <p:cNvSpPr/>
            <p:nvPr>
              <p:custDataLst>
                <p:tags r:id="rId11"/>
              </p:custDataLst>
            </p:nvPr>
          </p:nvSpPr>
          <p:spPr>
            <a:xfrm>
              <a:off x="820" y="1911"/>
              <a:ext cx="875" cy="875"/>
            </a:xfrm>
            <a:prstGeom prst="ellipse">
              <a:avLst/>
            </a:prstGeom>
            <a:solidFill>
              <a:srgbClr val="A6CD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03</a:t>
              </a:r>
              <a:endParaRPr lang="zh-CN" altLang="en-US" sz="1400" dirty="0">
                <a:cs typeface="+mn-ea"/>
                <a:sym typeface="+mn-lt"/>
              </a:endParaRPr>
            </a:p>
          </p:txBody>
        </p:sp>
        <p:sp>
          <p:nvSpPr>
            <p:cNvPr id="35"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12"/>
              </p:custDataLst>
            </p:nvPr>
          </p:nvSpPr>
          <p:spPr>
            <a:xfrm>
              <a:off x="-648" y="5502"/>
              <a:ext cx="5515" cy="5837"/>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lstStyle/>
            <a:p>
              <a:pPr algn="ctr">
                <a:lnSpc>
                  <a:spcPts val="2000"/>
                </a:lnSpc>
              </a:pPr>
              <a:r>
                <a:rPr lang="en-US" altLang="zh-CN" sz="2000" dirty="0">
                  <a:solidFill>
                    <a:schemeClr val="tx1">
                      <a:lumMod val="50000"/>
                      <a:lumOff val="50000"/>
                    </a:schemeClr>
                  </a:solidFill>
                  <a:cs typeface="+mn-ea"/>
                  <a:sym typeface="+mn-lt"/>
                </a:rPr>
                <a:t>The child’s voice acts as a bridge between the lamb (a symbol of innocence) and the divine (the "Maker"). By asking about the lamb’s creator, the speaker leads the reader to connect innocence in nature to spiritual purity.</a:t>
              </a:r>
              <a:endParaRPr lang="en-US" altLang="zh-CN" sz="2000" dirty="0">
                <a:solidFill>
                  <a:schemeClr val="tx1">
                    <a:lumMod val="50000"/>
                    <a:lumOff val="50000"/>
                  </a:schemeClr>
                </a:solidFill>
                <a:cs typeface="+mn-ea"/>
                <a:sym typeface="+mn-lt"/>
              </a:endParaRPr>
            </a:p>
          </p:txBody>
        </p:sp>
        <p:sp>
          <p:nvSpPr>
            <p:cNvPr id="36" name="文本框 35"/>
            <p:cNvSpPr txBox="1"/>
            <p:nvPr/>
          </p:nvSpPr>
          <p:spPr>
            <a:xfrm>
              <a:off x="1792" y="2523"/>
              <a:ext cx="2084" cy="1466"/>
            </a:xfrm>
            <a:prstGeom prst="rect">
              <a:avLst/>
            </a:prstGeom>
            <a:noFill/>
          </p:spPr>
          <p:txBody>
            <a:bodyPr wrap="square" rtlCol="0">
              <a:noAutofit/>
              <a:scene3d>
                <a:camera prst="orthographicFront"/>
                <a:lightRig rig="threePt" dir="t"/>
              </a:scene3d>
            </a:bodyPr>
            <a:p>
              <a:r>
                <a:rPr lang="en-US" altLang="zh-CN" sz="2400">
                  <a:solidFill>
                    <a:schemeClr val="tx1"/>
                  </a:solidFill>
                  <a:effectLst>
                    <a:outerShdw blurRad="38100" dist="19050" dir="2700000" algn="tl" rotWithShape="0">
                      <a:schemeClr val="dk1">
                        <a:alpha val="40000"/>
                      </a:schemeClr>
                    </a:outerShdw>
                  </a:effectLst>
                </a:rPr>
                <a:t>Role in the Poem</a:t>
              </a:r>
              <a:endParaRPr lang="en-US" altLang="zh-CN" sz="2400">
                <a:solidFill>
                  <a:schemeClr val="tx1"/>
                </a:solidFill>
                <a:effectLst>
                  <a:outerShdw blurRad="38100" dist="19050" dir="2700000" algn="tl" rotWithShape="0">
                    <a:schemeClr val="dk1">
                      <a:alpha val="40000"/>
                    </a:schemeClr>
                  </a:outerShdw>
                </a:effectLst>
              </a:endParaRP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02</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Freeform 8"/>
          <p:cNvSpPr>
            <a:spLocks noEditPoints="1"/>
          </p:cNvSpPr>
          <p:nvPr/>
        </p:nvSpPr>
        <p:spPr bwMode="auto">
          <a:xfrm>
            <a:off x="4597447" y="4935080"/>
            <a:ext cx="598076" cy="392072"/>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lstStyle/>
          <a:p>
            <a:endParaRPr lang="zh-CN" altLang="en-US">
              <a:cs typeface="+mn-ea"/>
              <a:sym typeface="+mn-lt"/>
            </a:endParaRPr>
          </a:p>
        </p:txBody>
      </p:sp>
      <p:pic>
        <p:nvPicPr>
          <p:cNvPr id="10" name="图片 9"/>
          <p:cNvPicPr>
            <a:picLocks noChangeAspect="1"/>
          </p:cNvPicPr>
          <p:nvPr/>
        </p:nvPicPr>
        <p:blipFill rotWithShape="1">
          <a:blip r:embed="rId3"/>
          <a:srcRect l="2412" t="2646" r="1880" b="2340"/>
          <a:stretch>
            <a:fillRect/>
          </a:stretch>
        </p:blipFill>
        <p:spPr>
          <a:xfrm>
            <a:off x="392038" y="1959835"/>
            <a:ext cx="3697940" cy="4400859"/>
          </a:xfrm>
          <a:prstGeom prst="rect">
            <a:avLst/>
          </a:prstGeom>
        </p:spPr>
      </p:pic>
      <p:sp>
        <p:nvSpPr>
          <p:cNvPr id="11" name="矩形 10"/>
          <p:cNvSpPr/>
          <p:nvPr/>
        </p:nvSpPr>
        <p:spPr>
          <a:xfrm>
            <a:off x="5046345" y="1082040"/>
            <a:ext cx="6838950" cy="5495925"/>
          </a:xfrm>
          <a:prstGeom prst="rect">
            <a:avLst/>
          </a:prstGeom>
        </p:spPr>
        <p:txBody>
          <a:bodyPr wrap="square">
            <a:noAutofit/>
          </a:bodyPr>
          <a:lstStyle/>
          <a:p>
            <a:pPr algn="ctr">
              <a:lnSpc>
                <a:spcPct val="150000"/>
              </a:lnSpc>
            </a:pPr>
            <a:r>
              <a:rPr lang="en-US" altLang="zh-CN" dirty="0">
                <a:solidFill>
                  <a:schemeClr val="tx1">
                    <a:lumMod val="95000"/>
                    <a:lumOff val="5000"/>
                  </a:schemeClr>
                </a:solidFill>
                <a:cs typeface="+mn-ea"/>
                <a:sym typeface="+mn-lt"/>
              </a:rPr>
              <a:t>1.</a:t>
            </a:r>
            <a:r>
              <a:rPr lang="en-US" altLang="zh-CN" b="1" dirty="0">
                <a:solidFill>
                  <a:schemeClr val="tx1">
                    <a:lumMod val="95000"/>
                    <a:lumOff val="5000"/>
                  </a:schemeClr>
                </a:solidFill>
                <a:cs typeface="+mn-ea"/>
                <a:sym typeface="+mn-lt"/>
              </a:rPr>
              <a:t>Warmth</a:t>
            </a:r>
            <a:r>
              <a:rPr lang="en-US" altLang="zh-CN" dirty="0">
                <a:solidFill>
                  <a:schemeClr val="tx1">
                    <a:lumMod val="95000"/>
                    <a:lumOff val="5000"/>
                  </a:schemeClr>
                </a:solidFill>
                <a:cs typeface="+mn-ea"/>
                <a:sym typeface="+mn-lt"/>
              </a:rPr>
              <a:t>: The description of the lamb ("softest clothing", "tender voice") and the speaker’s gentle address ("I’ll tell thee") create a cozy, affectionate tone, as if the speaker is comforting or admiring the lamb.</a:t>
            </a:r>
            <a:endParaRPr lang="en-US" altLang="zh-CN" dirty="0">
              <a:solidFill>
                <a:schemeClr val="tx1">
                  <a:lumMod val="95000"/>
                  <a:lumOff val="5000"/>
                </a:schemeClr>
              </a:solidFill>
              <a:cs typeface="+mn-ea"/>
              <a:sym typeface="+mn-lt"/>
            </a:endParaRPr>
          </a:p>
          <a:p>
            <a:pPr algn="ctr">
              <a:lnSpc>
                <a:spcPct val="150000"/>
              </a:lnSpc>
            </a:pPr>
            <a:r>
              <a:rPr lang="en-US" altLang="zh-CN" dirty="0">
                <a:solidFill>
                  <a:schemeClr val="tx1">
                    <a:lumMod val="95000"/>
                    <a:lumOff val="5000"/>
                  </a:schemeClr>
                </a:solidFill>
                <a:cs typeface="+mn-ea"/>
                <a:sym typeface="+mn-lt"/>
              </a:rPr>
              <a:t>2.</a:t>
            </a:r>
            <a:r>
              <a:rPr lang="en-US" altLang="zh-CN" b="1" dirty="0">
                <a:solidFill>
                  <a:schemeClr val="tx1">
                    <a:lumMod val="95000"/>
                    <a:lumOff val="5000"/>
                  </a:schemeClr>
                </a:solidFill>
                <a:cs typeface="+mn-ea"/>
                <a:sym typeface="+mn-lt"/>
              </a:rPr>
              <a:t>Reverence</a:t>
            </a:r>
            <a:r>
              <a:rPr lang="en-US" altLang="zh-CN" dirty="0">
                <a:solidFill>
                  <a:schemeClr val="tx1">
                    <a:lumMod val="95000"/>
                    <a:lumOff val="5000"/>
                  </a:schemeClr>
                </a:solidFill>
                <a:cs typeface="+mn-ea"/>
                <a:sym typeface="+mn-lt"/>
              </a:rPr>
              <a:t>: When the speaker reveals the lamb’s creator ("He is called by thy name, / For He calls Himself a Lamb"), the tone shifts to quiet awe. The capitalization of "He" (referring to God) and the link between the lamb and the divine (Jesus, often called the "Lamb of God") convey deep respect for spirituality.</a:t>
            </a:r>
            <a:endParaRPr lang="en-US" altLang="zh-CN" dirty="0">
              <a:solidFill>
                <a:schemeClr val="tx1">
                  <a:lumMod val="95000"/>
                  <a:lumOff val="5000"/>
                </a:schemeClr>
              </a:solidFill>
              <a:cs typeface="+mn-ea"/>
              <a:sym typeface="+mn-lt"/>
            </a:endParaRPr>
          </a:p>
          <a:p>
            <a:pPr algn="ctr">
              <a:lnSpc>
                <a:spcPct val="150000"/>
              </a:lnSpc>
            </a:pPr>
            <a:r>
              <a:rPr lang="en-US" altLang="zh-CN" dirty="0">
                <a:solidFill>
                  <a:schemeClr val="tx1">
                    <a:lumMod val="95000"/>
                    <a:lumOff val="5000"/>
                  </a:schemeClr>
                </a:solidFill>
                <a:cs typeface="+mn-ea"/>
                <a:sym typeface="+mn-lt"/>
              </a:rPr>
              <a:t>3.</a:t>
            </a:r>
            <a:r>
              <a:rPr lang="en-US" altLang="zh-CN" b="1" dirty="0">
                <a:solidFill>
                  <a:schemeClr val="tx1">
                    <a:lumMod val="95000"/>
                    <a:lumOff val="5000"/>
                  </a:schemeClr>
                </a:solidFill>
                <a:cs typeface="+mn-ea"/>
                <a:sym typeface="+mn-lt"/>
              </a:rPr>
              <a:t>Innocence</a:t>
            </a:r>
            <a:r>
              <a:rPr lang="en-US" altLang="zh-CN" dirty="0">
                <a:solidFill>
                  <a:schemeClr val="tx1">
                    <a:lumMod val="95000"/>
                    <a:lumOff val="5000"/>
                  </a:schemeClr>
                </a:solidFill>
                <a:cs typeface="+mn-ea"/>
                <a:sym typeface="+mn-lt"/>
              </a:rPr>
              <a:t>: There is no cynicism or complexity in the tone. The speaker’s curiosity is pure, and the poem avoids darker themes (unlike Blake’s later works in Songs of Experience). This innocence mirrors the lamb itself, tying form and content tightly together.</a:t>
            </a:r>
            <a:endParaRPr lang="en-US" altLang="zh-CN" dirty="0">
              <a:solidFill>
                <a:schemeClr val="tx1">
                  <a:lumMod val="95000"/>
                  <a:lumOff val="5000"/>
                </a:schemeClr>
              </a:solidFill>
              <a:cs typeface="+mn-ea"/>
              <a:sym typeface="+mn-lt"/>
            </a:endParaRPr>
          </a:p>
        </p:txBody>
      </p:sp>
      <p:pic>
        <p:nvPicPr>
          <p:cNvPr id="3" name="图片 2"/>
          <p:cNvPicPr>
            <a:picLocks noChangeAspect="1"/>
          </p:cNvPicPr>
          <p:nvPr/>
        </p:nvPicPr>
        <p:blipFill>
          <a:blip r:embed="rId4"/>
          <a:stretch>
            <a:fillRect/>
          </a:stretch>
        </p:blipFill>
        <p:spPr>
          <a:xfrm>
            <a:off x="605155" y="1082040"/>
            <a:ext cx="3757295" cy="4013200"/>
          </a:xfrm>
          <a:prstGeom prst="rect">
            <a:avLst/>
          </a:prstGeom>
        </p:spPr>
      </p:pic>
      <p:sp>
        <p:nvSpPr>
          <p:cNvPr id="12" name="椭圆 4"/>
          <p:cNvSpPr/>
          <p:nvPr/>
        </p:nvSpPr>
        <p:spPr>
          <a:xfrm>
            <a:off x="4392116" y="1247424"/>
            <a:ext cx="624114" cy="568613"/>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endParaRPr lang="zh-CN" altLang="en-US">
              <a:solidFill>
                <a:prstClr val="white"/>
              </a:solidFill>
              <a:cs typeface="+mn-ea"/>
              <a:sym typeface="+mn-lt"/>
            </a:endParaRPr>
          </a:p>
        </p:txBody>
      </p:sp>
      <p:sp>
        <p:nvSpPr>
          <p:cNvPr id="13" name="文本框 12"/>
          <p:cNvSpPr txBox="1"/>
          <p:nvPr/>
        </p:nvSpPr>
        <p:spPr>
          <a:xfrm>
            <a:off x="2624455" y="342900"/>
            <a:ext cx="7362190" cy="507365"/>
          </a:xfrm>
          <a:prstGeom prst="rect">
            <a:avLst/>
          </a:prstGeom>
          <a:noFill/>
        </p:spPr>
        <p:txBody>
          <a:bodyPr wrap="square" rtlCol="0">
            <a:noAutofit/>
          </a:bodyPr>
          <a:p>
            <a:r>
              <a:rPr lang="zh-CN" altLang="en-US" b="1"/>
              <a:t>三、</a:t>
            </a:r>
            <a:r>
              <a:rPr lang="en-US" altLang="zh-CN" b="1"/>
              <a:t>Tone (</a:t>
            </a:r>
            <a:r>
              <a:rPr lang="zh-CN" altLang="en-US" b="1"/>
              <a:t>语气分析</a:t>
            </a:r>
            <a:r>
              <a:rPr lang="en-US" altLang="zh-CN" b="1"/>
              <a:t>)</a:t>
            </a:r>
            <a:r>
              <a:rPr lang="en-US" altLang="zh-CN"/>
              <a:t>:The tone of the poem is warm, reverent, and innocent—consistent with the speaker’s identity and the poem’s theme:</a:t>
            </a:r>
            <a:endParaRPr lang="en-US" altLang="zh-C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02</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3"/>
          <a:srcRect l="2412" t="2646" r="1880" b="2340"/>
          <a:stretch>
            <a:fillRect/>
          </a:stretch>
        </p:blipFill>
        <p:spPr>
          <a:xfrm>
            <a:off x="392038" y="1959835"/>
            <a:ext cx="3697940" cy="4400859"/>
          </a:xfrm>
          <a:prstGeom prst="rect">
            <a:avLst/>
          </a:prstGeom>
        </p:spPr>
      </p:pic>
      <p:sp>
        <p:nvSpPr>
          <p:cNvPr id="11" name="矩形 10"/>
          <p:cNvSpPr/>
          <p:nvPr/>
        </p:nvSpPr>
        <p:spPr>
          <a:xfrm>
            <a:off x="6233160" y="993775"/>
            <a:ext cx="5243195" cy="5228590"/>
          </a:xfrm>
          <a:prstGeom prst="rect">
            <a:avLst/>
          </a:prstGeom>
        </p:spPr>
        <p:txBody>
          <a:bodyPr wrap="square">
            <a:noAutofit/>
          </a:bodyPr>
          <a:lstStyle/>
          <a:p>
            <a:pPr algn="ctr">
              <a:lnSpc>
                <a:spcPct val="150000"/>
              </a:lnSpc>
            </a:pPr>
            <a:r>
              <a:rPr lang="en-US" altLang="zh-CN" b="1" dirty="0">
                <a:solidFill>
                  <a:schemeClr val="tx1">
                    <a:lumMod val="95000"/>
                    <a:lumOff val="5000"/>
                  </a:schemeClr>
                </a:solidFill>
                <a:cs typeface="+mn-ea"/>
                <a:sym typeface="+mn-lt"/>
              </a:rPr>
              <a:t>1.</a:t>
            </a:r>
            <a:r>
              <a:rPr lang="en-US" altLang="zh-CN" dirty="0">
                <a:solidFill>
                  <a:schemeClr val="tx1">
                    <a:lumMod val="95000"/>
                    <a:lumOff val="5000"/>
                  </a:schemeClr>
                </a:solidFill>
                <a:cs typeface="+mn-ea"/>
                <a:sym typeface="+mn-lt"/>
              </a:rPr>
              <a:t>Blake uses the lamb as a symbol of "innocence" (a key theme in his Songs of Innocence collection). The lamb’s softness, gentleness, and simplicity are framed as gifts from God.</a:t>
            </a:r>
            <a:endParaRPr lang="en-US" altLang="zh-CN" dirty="0">
              <a:solidFill>
                <a:schemeClr val="tx1">
                  <a:lumMod val="95000"/>
                  <a:lumOff val="5000"/>
                </a:schemeClr>
              </a:solidFill>
              <a:cs typeface="+mn-ea"/>
              <a:sym typeface="+mn-lt"/>
            </a:endParaRPr>
          </a:p>
          <a:p>
            <a:pPr algn="l">
              <a:lnSpc>
                <a:spcPct val="150000"/>
              </a:lnSpc>
            </a:pPr>
            <a:r>
              <a:rPr lang="en-US" altLang="zh-CN" b="1" dirty="0">
                <a:solidFill>
                  <a:schemeClr val="tx1">
                    <a:lumMod val="95000"/>
                    <a:lumOff val="5000"/>
                  </a:schemeClr>
                </a:solidFill>
                <a:cs typeface="+mn-ea"/>
                <a:sym typeface="+mn-lt"/>
              </a:rPr>
              <a:t>2.</a:t>
            </a:r>
            <a:r>
              <a:rPr lang="en-US" altLang="zh-CN" dirty="0">
                <a:solidFill>
                  <a:schemeClr val="tx1">
                    <a:lumMod val="95000"/>
                    <a:lumOff val="5000"/>
                  </a:schemeClr>
                </a:solidFill>
                <a:cs typeface="+mn-ea"/>
                <a:sym typeface="+mn-lt"/>
              </a:rPr>
              <a:t>By having a child speak to the lamb, Blake suggests that spiritual truth is best understood through innocence—children, unburdened by adult doubt, can see the divine in ordinary, gentle things.</a:t>
            </a:r>
            <a:endParaRPr lang="en-US" altLang="zh-CN" dirty="0">
              <a:solidFill>
                <a:schemeClr val="tx1">
                  <a:lumMod val="95000"/>
                  <a:lumOff val="5000"/>
                </a:schemeClr>
              </a:solidFill>
              <a:cs typeface="+mn-ea"/>
              <a:sym typeface="+mn-lt"/>
            </a:endParaRPr>
          </a:p>
          <a:p>
            <a:pPr algn="ctr">
              <a:lnSpc>
                <a:spcPct val="150000"/>
              </a:lnSpc>
            </a:pPr>
            <a:r>
              <a:rPr lang="en-US" altLang="zh-CN" b="1" dirty="0">
                <a:solidFill>
                  <a:schemeClr val="tx1">
                    <a:lumMod val="95000"/>
                    <a:lumOff val="5000"/>
                  </a:schemeClr>
                </a:solidFill>
                <a:cs typeface="+mn-ea"/>
                <a:sym typeface="+mn-lt"/>
              </a:rPr>
              <a:t>3.</a:t>
            </a:r>
            <a:r>
              <a:rPr lang="en-US" altLang="zh-CN" dirty="0">
                <a:solidFill>
                  <a:schemeClr val="tx1">
                    <a:lumMod val="95000"/>
                    <a:lumOff val="5000"/>
                  </a:schemeClr>
                </a:solidFill>
                <a:cs typeface="+mn-ea"/>
                <a:sym typeface="+mn-lt"/>
              </a:rPr>
              <a:t>The final lines ("He is meek, and He is mild, / He became a little child") explicitly link God (and Jesus) to both the lamb and the child, emphasizing that "innocence" is not just a human or animal trait, but a divine one.</a:t>
            </a:r>
            <a:endParaRPr lang="en-US" altLang="zh-CN" dirty="0">
              <a:solidFill>
                <a:schemeClr val="tx1">
                  <a:lumMod val="95000"/>
                  <a:lumOff val="5000"/>
                </a:schemeClr>
              </a:solidFill>
              <a:cs typeface="+mn-ea"/>
              <a:sym typeface="+mn-lt"/>
            </a:endParaRPr>
          </a:p>
        </p:txBody>
      </p:sp>
      <p:sp>
        <p:nvSpPr>
          <p:cNvPr id="13" name="文本框 12"/>
          <p:cNvSpPr txBox="1"/>
          <p:nvPr/>
        </p:nvSpPr>
        <p:spPr>
          <a:xfrm>
            <a:off x="2624455" y="342900"/>
            <a:ext cx="9102090" cy="650875"/>
          </a:xfrm>
          <a:prstGeom prst="rect">
            <a:avLst/>
          </a:prstGeom>
          <a:noFill/>
        </p:spPr>
        <p:txBody>
          <a:bodyPr wrap="square" rtlCol="0">
            <a:noAutofit/>
          </a:bodyPr>
          <a:p>
            <a:r>
              <a:rPr lang="zh-CN" altLang="en-US" b="1"/>
              <a:t>四、</a:t>
            </a:r>
            <a:r>
              <a:rPr lang="en-US" altLang="zh-CN" b="1"/>
              <a:t>Core Meaning (</a:t>
            </a:r>
            <a:r>
              <a:rPr lang="zh-CN" altLang="en-US" b="1"/>
              <a:t>主题含义</a:t>
            </a:r>
            <a:r>
              <a:rPr lang="en-US" altLang="zh-CN" b="1"/>
              <a:t>)</a:t>
            </a:r>
            <a:r>
              <a:rPr lang="en-US" altLang="zh-CN"/>
              <a:t>:The poem’s form, speaker, and tone all serve its central message:</a:t>
            </a:r>
            <a:r>
              <a:rPr lang="en-US" altLang="zh-CN" b="1" i="1" u="sng">
                <a:solidFill>
                  <a:schemeClr val="tx1"/>
                </a:solidFill>
                <a:effectLst>
                  <a:outerShdw blurRad="38100" dist="38100" dir="2700000" algn="tl">
                    <a:srgbClr val="000000">
                      <a:alpha val="43137"/>
                    </a:srgbClr>
                  </a:outerShdw>
                </a:effectLst>
              </a:rPr>
              <a:t> Innocence in nature is a reflection of divine goodness.</a:t>
            </a:r>
            <a:endParaRPr lang="en-US" altLang="zh-CN" b="1" i="1" u="sng">
              <a:solidFill>
                <a:schemeClr val="tx1"/>
              </a:solidFill>
              <a:effectLst>
                <a:outerShdw blurRad="38100" dist="38100" dir="2700000" algn="tl">
                  <a:srgbClr val="000000">
                    <a:alpha val="43137"/>
                  </a:srgbClr>
                </a:outerShdw>
              </a:effectLst>
            </a:endParaRPr>
          </a:p>
        </p:txBody>
      </p:sp>
      <p:sp>
        <p:nvSpPr>
          <p:cNvPr id="9" name="Freeform 8"/>
          <p:cNvSpPr>
            <a:spLocks noEditPoints="1"/>
          </p:cNvSpPr>
          <p:nvPr/>
        </p:nvSpPr>
        <p:spPr bwMode="auto">
          <a:xfrm>
            <a:off x="5639435" y="4451350"/>
            <a:ext cx="516255" cy="299720"/>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p>
            <a:endParaRPr lang="zh-CN" altLang="en-US">
              <a:cs typeface="+mn-ea"/>
              <a:sym typeface="+mn-lt"/>
            </a:endParaRPr>
          </a:p>
        </p:txBody>
      </p:sp>
      <p:sp>
        <p:nvSpPr>
          <p:cNvPr id="14" name="Freeform 8"/>
          <p:cNvSpPr>
            <a:spLocks noEditPoints="1"/>
          </p:cNvSpPr>
          <p:nvPr/>
        </p:nvSpPr>
        <p:spPr bwMode="auto">
          <a:xfrm>
            <a:off x="5639435" y="2755900"/>
            <a:ext cx="516255" cy="299720"/>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p>
            <a:endParaRPr lang="zh-CN" altLang="en-US">
              <a:cs typeface="+mn-ea"/>
              <a:sym typeface="+mn-lt"/>
            </a:endParaRPr>
          </a:p>
        </p:txBody>
      </p:sp>
      <p:sp>
        <p:nvSpPr>
          <p:cNvPr id="15" name="Freeform 8"/>
          <p:cNvSpPr>
            <a:spLocks noEditPoints="1"/>
          </p:cNvSpPr>
          <p:nvPr/>
        </p:nvSpPr>
        <p:spPr bwMode="auto">
          <a:xfrm>
            <a:off x="5639435" y="1149350"/>
            <a:ext cx="516255" cy="299720"/>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p>
            <a:endParaRPr lang="zh-CN" altLang="en-US">
              <a:cs typeface="+mn-ea"/>
              <a:sym typeface="+mn-lt"/>
            </a:endParaRPr>
          </a:p>
        </p:txBody>
      </p:sp>
      <p:pic>
        <p:nvPicPr>
          <p:cNvPr id="17" name="图片 16"/>
          <p:cNvPicPr>
            <a:picLocks noChangeAspect="1"/>
          </p:cNvPicPr>
          <p:nvPr/>
        </p:nvPicPr>
        <p:blipFill>
          <a:blip r:embed="rId4"/>
          <a:stretch>
            <a:fillRect/>
          </a:stretch>
        </p:blipFill>
        <p:spPr>
          <a:xfrm>
            <a:off x="876300" y="1388110"/>
            <a:ext cx="4123055" cy="4081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33" name="圆角矩形 4"/>
          <p:cNvSpPr/>
          <p:nvPr/>
        </p:nvSpPr>
        <p:spPr>
          <a:xfrm>
            <a:off x="5017730" y="2507862"/>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03</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258293" y="3100917"/>
            <a:ext cx="3675415" cy="681990"/>
          </a:xfrm>
          <a:prstGeom prst="rect">
            <a:avLst/>
          </a:prstGeom>
          <a:noFill/>
        </p:spPr>
        <p:txBody>
          <a:bodyPr wrap="square" rtlCol="0">
            <a:spAutoFit/>
          </a:bodyPr>
          <a:lstStyle/>
          <a:p>
            <a:pPr algn="ctr" latinLnBrk="1">
              <a:lnSpc>
                <a:spcPct val="120000"/>
              </a:lnSpc>
              <a:defRPr/>
            </a:pPr>
            <a:r>
              <a:rPr lang="en-US" altLang="zh-CN" sz="3200" dirty="0">
                <a:solidFill>
                  <a:schemeClr val="tx1">
                    <a:lumMod val="50000"/>
                    <a:lumOff val="50000"/>
                  </a:schemeClr>
                </a:solidFill>
                <a:latin typeface="微软雅黑" panose="020B0503020204020204" pitchFamily="34" charset="-122"/>
                <a:ea typeface="微软雅黑" panose="020B0503020204020204" pitchFamily="34" charset="-122"/>
                <a:sym typeface="+mn-ea"/>
              </a:rPr>
              <a:t>Translate</a:t>
            </a:r>
            <a:endParaRPr kumimoji="1" lang="en-US" altLang="ko-KR"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4600522" y="3734104"/>
            <a:ext cx="2990958" cy="306705"/>
          </a:xfrm>
          <a:prstGeom prst="rect">
            <a:avLst/>
          </a:prstGeom>
        </p:spPr>
        <p:txBody>
          <a:bodyPr wrap="square">
            <a:spAutoFit/>
          </a:bodyPr>
          <a:lstStyle/>
          <a:p>
            <a:pPr algn="dist"/>
            <a:r>
              <a:rPr lang="en-US" altLang="zh-CN" sz="1400" spc="600" dirty="0">
                <a:solidFill>
                  <a:schemeClr val="tx1">
                    <a:lumMod val="50000"/>
                    <a:lumOff val="50000"/>
                  </a:schemeClr>
                </a:solidFill>
                <a:cs typeface="+mn-ea"/>
                <a:sym typeface="+mn-lt"/>
              </a:rPr>
              <a:t>THE LAMB</a:t>
            </a:r>
            <a:endParaRPr lang="en-US" altLang="zh-CN" sz="1400" spc="600" dirty="0">
              <a:solidFill>
                <a:schemeClr val="tx1">
                  <a:lumMod val="50000"/>
                  <a:lumOff val="50000"/>
                </a:schemeClr>
              </a:solidFill>
              <a:cs typeface="+mn-ea"/>
              <a:sym typeface="+mn-lt"/>
            </a:endParaRPr>
          </a:p>
        </p:txBody>
      </p:sp>
      <p:sp>
        <p:nvSpPr>
          <p:cNvPr id="36" name="Text Placeholder 4"/>
          <p:cNvSpPr txBox="1"/>
          <p:nvPr/>
        </p:nvSpPr>
        <p:spPr>
          <a:xfrm>
            <a:off x="2844433" y="4110894"/>
            <a:ext cx="6503136" cy="553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translate the poem</a:t>
            </a:r>
            <a:endParaRPr lang="id-ID"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03</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31775" y="208280"/>
            <a:ext cx="11728450" cy="6440805"/>
            <a:chOff x="365" y="328"/>
            <a:chExt cx="18470" cy="10143"/>
          </a:xfrm>
        </p:grpSpPr>
        <p:sp>
          <p:nvSpPr>
            <p:cNvPr id="7" name="矩形 6"/>
            <p:cNvSpPr/>
            <p:nvPr/>
          </p:nvSpPr>
          <p:spPr>
            <a:xfrm>
              <a:off x="365" y="328"/>
              <a:ext cx="18470" cy="1014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7" name="图片 46"/>
            <p:cNvPicPr>
              <a:picLocks noChangeAspect="1"/>
            </p:cNvPicPr>
            <p:nvPr>
              <p:custDataLst>
                <p:tags r:id="rId3"/>
              </p:custDataLst>
            </p:nvPr>
          </p:nvPicPr>
          <p:blipFill rotWithShape="1">
            <a:blip r:embed="rId4"/>
            <a:srcRect l="28660" t="15762" r="28128" b="8042"/>
            <a:stretch>
              <a:fillRect/>
            </a:stretch>
          </p:blipFill>
          <p:spPr>
            <a:xfrm>
              <a:off x="617" y="540"/>
              <a:ext cx="2244" cy="2241"/>
            </a:xfrm>
            <a:custGeom>
              <a:avLst/>
              <a:gdLst>
                <a:gd name="connsiteX0" fmla="*/ 0 w 1424749"/>
                <a:gd name="connsiteY0" fmla="*/ 0 h 1422867"/>
                <a:gd name="connsiteX1" fmla="*/ 711114 w 1424749"/>
                <a:gd name="connsiteY1" fmla="*/ 0 h 1422867"/>
                <a:gd name="connsiteX2" fmla="*/ 1424749 w 1424749"/>
                <a:gd name="connsiteY2" fmla="*/ 712693 h 1422867"/>
                <a:gd name="connsiteX3" fmla="*/ 1424749 w 1424749"/>
                <a:gd name="connsiteY3" fmla="*/ 1422867 h 1422867"/>
                <a:gd name="connsiteX4" fmla="*/ 711114 w 1424749"/>
                <a:gd name="connsiteY4" fmla="*/ 1422867 h 1422867"/>
                <a:gd name="connsiteX5" fmla="*/ 0 w 1424749"/>
                <a:gd name="connsiteY5" fmla="*/ 712693 h 1422867"/>
                <a:gd name="connsiteX6" fmla="*/ 0 w 1424749"/>
                <a:gd name="connsiteY6" fmla="*/ 0 h 14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749" h="1422867">
                  <a:moveTo>
                    <a:pt x="0" y="0"/>
                  </a:moveTo>
                  <a:cubicBezTo>
                    <a:pt x="0" y="0"/>
                    <a:pt x="0" y="0"/>
                    <a:pt x="711114" y="0"/>
                  </a:cubicBezTo>
                  <a:cubicBezTo>
                    <a:pt x="1104496" y="0"/>
                    <a:pt x="1424749" y="319830"/>
                    <a:pt x="1424749" y="712693"/>
                  </a:cubicBezTo>
                  <a:cubicBezTo>
                    <a:pt x="1424749" y="712693"/>
                    <a:pt x="1424749" y="712693"/>
                    <a:pt x="1424749" y="1422867"/>
                  </a:cubicBezTo>
                  <a:cubicBezTo>
                    <a:pt x="1424749" y="1422867"/>
                    <a:pt x="1424749" y="1422867"/>
                    <a:pt x="711114" y="1422867"/>
                  </a:cubicBezTo>
                  <a:cubicBezTo>
                    <a:pt x="317732" y="1422867"/>
                    <a:pt x="0" y="1105555"/>
                    <a:pt x="0" y="712693"/>
                  </a:cubicBezTo>
                  <a:cubicBezTo>
                    <a:pt x="0" y="712693"/>
                    <a:pt x="0" y="712693"/>
                    <a:pt x="0" y="0"/>
                  </a:cubicBezTo>
                  <a:close/>
                </a:path>
              </a:pathLst>
            </a:custGeom>
          </p:spPr>
        </p:pic>
        <p:pic>
          <p:nvPicPr>
            <p:cNvPr id="48" name="图片 47"/>
            <p:cNvPicPr>
              <a:picLocks noChangeAspect="1"/>
            </p:cNvPicPr>
            <p:nvPr>
              <p:custDataLst>
                <p:tags r:id="rId5"/>
              </p:custDataLst>
            </p:nvPr>
          </p:nvPicPr>
          <p:blipFill rotWithShape="1">
            <a:blip r:embed="rId4"/>
            <a:srcRect l="16884" t="16791" r="39974" b="7012"/>
            <a:stretch>
              <a:fillRect/>
            </a:stretch>
          </p:blipFill>
          <p:spPr>
            <a:xfrm>
              <a:off x="3030" y="540"/>
              <a:ext cx="2240" cy="2241"/>
            </a:xfrm>
            <a:custGeom>
              <a:avLst/>
              <a:gdLst>
                <a:gd name="connsiteX0" fmla="*/ 712473 w 1422428"/>
                <a:gd name="connsiteY0" fmla="*/ 0 h 1422867"/>
                <a:gd name="connsiteX1" fmla="*/ 1422428 w 1422428"/>
                <a:gd name="connsiteY1" fmla="*/ 0 h 1422867"/>
                <a:gd name="connsiteX2" fmla="*/ 1422428 w 1422428"/>
                <a:gd name="connsiteY2" fmla="*/ 712693 h 1422867"/>
                <a:gd name="connsiteX3" fmla="*/ 712473 w 1422428"/>
                <a:gd name="connsiteY3" fmla="*/ 1422867 h 1422867"/>
                <a:gd name="connsiteX4" fmla="*/ 0 w 1422428"/>
                <a:gd name="connsiteY4" fmla="*/ 1422867 h 1422867"/>
                <a:gd name="connsiteX5" fmla="*/ 0 w 1422428"/>
                <a:gd name="connsiteY5" fmla="*/ 712693 h 1422867"/>
                <a:gd name="connsiteX6" fmla="*/ 712473 w 1422428"/>
                <a:gd name="connsiteY6" fmla="*/ 0 h 14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428" h="1422867">
                  <a:moveTo>
                    <a:pt x="712473" y="0"/>
                  </a:moveTo>
                  <a:cubicBezTo>
                    <a:pt x="1422428" y="0"/>
                    <a:pt x="1422428" y="0"/>
                    <a:pt x="1422428" y="0"/>
                  </a:cubicBezTo>
                  <a:cubicBezTo>
                    <a:pt x="1422428" y="712693"/>
                    <a:pt x="1422428" y="712693"/>
                    <a:pt x="1422428" y="712693"/>
                  </a:cubicBezTo>
                  <a:cubicBezTo>
                    <a:pt x="1422428" y="1105555"/>
                    <a:pt x="1105214" y="1422867"/>
                    <a:pt x="712473" y="1422867"/>
                  </a:cubicBezTo>
                  <a:cubicBezTo>
                    <a:pt x="0" y="1422867"/>
                    <a:pt x="0" y="1422867"/>
                    <a:pt x="0" y="1422867"/>
                  </a:cubicBezTo>
                  <a:cubicBezTo>
                    <a:pt x="0" y="712693"/>
                    <a:pt x="0" y="712693"/>
                    <a:pt x="0" y="712693"/>
                  </a:cubicBezTo>
                  <a:cubicBezTo>
                    <a:pt x="0" y="319830"/>
                    <a:pt x="319732" y="0"/>
                    <a:pt x="712473" y="0"/>
                  </a:cubicBezTo>
                  <a:close/>
                </a:path>
              </a:pathLst>
            </a:custGeom>
          </p:spPr>
        </p:pic>
        <p:pic>
          <p:nvPicPr>
            <p:cNvPr id="50" name="图片 49"/>
            <p:cNvPicPr>
              <a:picLocks noChangeAspect="1"/>
            </p:cNvPicPr>
            <p:nvPr>
              <p:custDataLst>
                <p:tags r:id="rId6"/>
              </p:custDataLst>
            </p:nvPr>
          </p:nvPicPr>
          <p:blipFill rotWithShape="1">
            <a:blip r:embed="rId4"/>
            <a:srcRect l="52266" t="12055" r="4522" b="11749"/>
            <a:stretch>
              <a:fillRect/>
            </a:stretch>
          </p:blipFill>
          <p:spPr>
            <a:xfrm>
              <a:off x="617" y="2825"/>
              <a:ext cx="2244" cy="2241"/>
            </a:xfrm>
            <a:custGeom>
              <a:avLst/>
              <a:gdLst>
                <a:gd name="connsiteX0" fmla="*/ 711114 w 1424749"/>
                <a:gd name="connsiteY0" fmla="*/ 0 h 1422867"/>
                <a:gd name="connsiteX1" fmla="*/ 1424749 w 1424749"/>
                <a:gd name="connsiteY1" fmla="*/ 0 h 1422867"/>
                <a:gd name="connsiteX2" fmla="*/ 1424749 w 1424749"/>
                <a:gd name="connsiteY2" fmla="*/ 712693 h 1422867"/>
                <a:gd name="connsiteX3" fmla="*/ 711114 w 1424749"/>
                <a:gd name="connsiteY3" fmla="*/ 1422867 h 1422867"/>
                <a:gd name="connsiteX4" fmla="*/ 0 w 1424749"/>
                <a:gd name="connsiteY4" fmla="*/ 1422867 h 1422867"/>
                <a:gd name="connsiteX5" fmla="*/ 0 w 1424749"/>
                <a:gd name="connsiteY5" fmla="*/ 712693 h 1422867"/>
                <a:gd name="connsiteX6" fmla="*/ 711114 w 1424749"/>
                <a:gd name="connsiteY6" fmla="*/ 0 h 14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4749" h="1422867">
                  <a:moveTo>
                    <a:pt x="711114" y="0"/>
                  </a:moveTo>
                  <a:cubicBezTo>
                    <a:pt x="1424749" y="0"/>
                    <a:pt x="1424749" y="0"/>
                    <a:pt x="1424749" y="0"/>
                  </a:cubicBezTo>
                  <a:cubicBezTo>
                    <a:pt x="1424749" y="712693"/>
                    <a:pt x="1424749" y="712693"/>
                    <a:pt x="1424749" y="712693"/>
                  </a:cubicBezTo>
                  <a:cubicBezTo>
                    <a:pt x="1424749" y="1105555"/>
                    <a:pt x="1104496" y="1422867"/>
                    <a:pt x="711114" y="1422867"/>
                  </a:cubicBezTo>
                  <a:cubicBezTo>
                    <a:pt x="0" y="1422867"/>
                    <a:pt x="0" y="1422867"/>
                    <a:pt x="0" y="1422867"/>
                  </a:cubicBezTo>
                  <a:cubicBezTo>
                    <a:pt x="0" y="712693"/>
                    <a:pt x="0" y="712693"/>
                    <a:pt x="0" y="712693"/>
                  </a:cubicBezTo>
                  <a:cubicBezTo>
                    <a:pt x="0" y="319830"/>
                    <a:pt x="317732" y="0"/>
                    <a:pt x="711114" y="0"/>
                  </a:cubicBezTo>
                  <a:close/>
                </a:path>
              </a:pathLst>
            </a:custGeom>
          </p:spPr>
        </p:pic>
        <p:pic>
          <p:nvPicPr>
            <p:cNvPr id="51" name="图片 50"/>
            <p:cNvPicPr>
              <a:picLocks noChangeAspect="1"/>
            </p:cNvPicPr>
            <p:nvPr>
              <p:custDataLst>
                <p:tags r:id="rId7"/>
              </p:custDataLst>
            </p:nvPr>
          </p:nvPicPr>
          <p:blipFill rotWithShape="1">
            <a:blip r:embed="rId4"/>
            <a:srcRect l="2891" t="9401" r="53967" b="14402"/>
            <a:stretch>
              <a:fillRect/>
            </a:stretch>
          </p:blipFill>
          <p:spPr>
            <a:xfrm>
              <a:off x="3030" y="2781"/>
              <a:ext cx="2240" cy="2241"/>
            </a:xfrm>
            <a:custGeom>
              <a:avLst/>
              <a:gdLst>
                <a:gd name="connsiteX0" fmla="*/ 0 w 1422428"/>
                <a:gd name="connsiteY0" fmla="*/ 0 h 1422867"/>
                <a:gd name="connsiteX1" fmla="*/ 712473 w 1422428"/>
                <a:gd name="connsiteY1" fmla="*/ 0 h 1422867"/>
                <a:gd name="connsiteX2" fmla="*/ 1422428 w 1422428"/>
                <a:gd name="connsiteY2" fmla="*/ 712693 h 1422867"/>
                <a:gd name="connsiteX3" fmla="*/ 1422428 w 1422428"/>
                <a:gd name="connsiteY3" fmla="*/ 1422867 h 1422867"/>
                <a:gd name="connsiteX4" fmla="*/ 712473 w 1422428"/>
                <a:gd name="connsiteY4" fmla="*/ 1422867 h 1422867"/>
                <a:gd name="connsiteX5" fmla="*/ 0 w 1422428"/>
                <a:gd name="connsiteY5" fmla="*/ 712693 h 1422867"/>
                <a:gd name="connsiteX6" fmla="*/ 0 w 1422428"/>
                <a:gd name="connsiteY6" fmla="*/ 0 h 14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428" h="1422867">
                  <a:moveTo>
                    <a:pt x="0" y="0"/>
                  </a:moveTo>
                  <a:cubicBezTo>
                    <a:pt x="0" y="0"/>
                    <a:pt x="0" y="0"/>
                    <a:pt x="712473" y="0"/>
                  </a:cubicBezTo>
                  <a:cubicBezTo>
                    <a:pt x="1105214" y="0"/>
                    <a:pt x="1422428" y="319830"/>
                    <a:pt x="1422428" y="712693"/>
                  </a:cubicBezTo>
                  <a:cubicBezTo>
                    <a:pt x="1422428" y="712693"/>
                    <a:pt x="1422428" y="712693"/>
                    <a:pt x="1422428" y="1422867"/>
                  </a:cubicBezTo>
                  <a:cubicBezTo>
                    <a:pt x="1422428" y="1422867"/>
                    <a:pt x="1422428" y="1422867"/>
                    <a:pt x="712473" y="1422867"/>
                  </a:cubicBezTo>
                  <a:cubicBezTo>
                    <a:pt x="319732" y="1422867"/>
                    <a:pt x="0" y="1105555"/>
                    <a:pt x="0" y="712693"/>
                  </a:cubicBezTo>
                  <a:cubicBezTo>
                    <a:pt x="0" y="712693"/>
                    <a:pt x="0" y="712693"/>
                    <a:pt x="0" y="0"/>
                  </a:cubicBezTo>
                  <a:close/>
                </a:path>
              </a:pathLst>
            </a:custGeom>
          </p:spPr>
        </p:pic>
      </p:grpSp>
      <p:sp>
        <p:nvSpPr>
          <p:cNvPr id="23"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8"/>
            </p:custDataLst>
          </p:nvPr>
        </p:nvSpPr>
        <p:spPr>
          <a:xfrm>
            <a:off x="8096250" y="775335"/>
            <a:ext cx="3928745" cy="5662295"/>
          </a:xfrm>
          <a:prstGeom prst="rect">
            <a:avLst/>
          </a:prstGeom>
          <a:noFill/>
        </p:spPr>
        <p:txBody>
          <a:bodyPr wrap="square" rtlCol="0">
            <a:noAutofit/>
          </a:bodyPr>
          <a:lstStyle/>
          <a:p>
            <a:pPr algn="ctr">
              <a:lnSpc>
                <a:spcPts val="2000"/>
              </a:lnSpc>
            </a:pPr>
            <a:r>
              <a:rPr lang="zh-CN" altLang="en-US" sz="2000" b="1" dirty="0">
                <a:solidFill>
                  <a:schemeClr val="tx1"/>
                </a:solidFill>
                <a:cs typeface="+mn-ea"/>
                <a:sym typeface="+mn-lt"/>
              </a:rPr>
              <a:t>《羔羊》</a:t>
            </a:r>
            <a:endParaRPr lang="zh-CN" altLang="en-US" sz="2000" b="1" dirty="0">
              <a:solidFill>
                <a:schemeClr val="tx1"/>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小羔羊，谁创造了你？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你可知道谁创造了你？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赋予你生命，让你吃草，</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在溪流边，在草地上；</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予你喜上眉梢，</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衣裳柔软，毛茸光亮；</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予你温柔嗓音，</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让所有山谷都欢欣！</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小羔羊，谁创造了你？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你可知道谁创造了你？</a:t>
            </a:r>
            <a:endParaRPr lang="zh-CN" altLang="en-US" dirty="0">
              <a:solidFill>
                <a:schemeClr val="tx1">
                  <a:lumMod val="50000"/>
                  <a:lumOff val="50000"/>
                </a:schemeClr>
              </a:solidFill>
              <a:cs typeface="+mn-ea"/>
              <a:sym typeface="+mn-lt"/>
            </a:endParaRPr>
          </a:p>
          <a:p>
            <a:pPr algn="ctr">
              <a:lnSpc>
                <a:spcPts val="2000"/>
              </a:lnSpc>
            </a:pPr>
            <a:endParaRPr lang="en-US" altLang="zh-CN"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小羔羊，我来告诉你，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小羔羊，我来告诉你！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他的名字与你一样，</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因他自称是一只羔羊；</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他温顺，他柔和，</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他变成一个小孩子：</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我为孩子，你是羔羊，</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我们的名字同他一样。</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小羔羊，愿上帝保佑你。</a:t>
            </a:r>
            <a:endParaRPr lang="zh-CN" altLang="en-US" dirty="0">
              <a:solidFill>
                <a:schemeClr val="tx1">
                  <a:lumMod val="50000"/>
                  <a:lumOff val="50000"/>
                </a:schemeClr>
              </a:solidFill>
              <a:cs typeface="+mn-ea"/>
              <a:sym typeface="+mn-lt"/>
            </a:endParaRPr>
          </a:p>
          <a:p>
            <a:pPr algn="ctr">
              <a:lnSpc>
                <a:spcPts val="2000"/>
              </a:lnSpc>
            </a:pPr>
            <a:r>
              <a:rPr lang="zh-CN" altLang="en-US" dirty="0">
                <a:solidFill>
                  <a:schemeClr val="tx1">
                    <a:lumMod val="50000"/>
                    <a:lumOff val="50000"/>
                  </a:schemeClr>
                </a:solidFill>
                <a:cs typeface="+mn-ea"/>
                <a:sym typeface="+mn-lt"/>
              </a:rPr>
              <a:t>小羔羊，愿上帝保佑你。</a:t>
            </a:r>
            <a:endParaRPr lang="zh-CN" altLang="en-US" dirty="0">
              <a:solidFill>
                <a:schemeClr val="tx1">
                  <a:lumMod val="50000"/>
                  <a:lumOff val="50000"/>
                </a:schemeClr>
              </a:solidFill>
              <a:cs typeface="+mn-ea"/>
              <a:sym typeface="+mn-lt"/>
            </a:endParaRPr>
          </a:p>
        </p:txBody>
      </p:sp>
      <p:sp>
        <p:nvSpPr>
          <p:cNvPr id="5" name="文本框 4"/>
          <p:cNvSpPr txBox="1"/>
          <p:nvPr/>
        </p:nvSpPr>
        <p:spPr>
          <a:xfrm>
            <a:off x="537845" y="928370"/>
            <a:ext cx="2614930" cy="1720850"/>
          </a:xfrm>
          <a:prstGeom prst="rect">
            <a:avLst/>
          </a:prstGeom>
          <a:noFill/>
        </p:spPr>
        <p:txBody>
          <a:bodyPr wrap="square" rtlCol="0">
            <a:noAutofit/>
          </a:bodyPr>
          <a:p>
            <a:r>
              <a:rPr lang="en-US" altLang="zh-CN"/>
              <a:t>Approach: A balance between literal and free translation</a:t>
            </a:r>
            <a:endParaRPr lang="en-US" altLang="zh-CN"/>
          </a:p>
          <a:p>
            <a:r>
              <a:rPr lang="zh-CN" altLang="en-US"/>
              <a:t>策略</a:t>
            </a:r>
            <a:r>
              <a:rPr lang="en-US" altLang="zh-CN"/>
              <a:t>: </a:t>
            </a:r>
            <a:r>
              <a:rPr lang="zh-CN" altLang="en-US"/>
              <a:t>直译与意译结合，寻求平衡</a:t>
            </a:r>
            <a:endParaRPr lang="zh-CN" altLang="en-US"/>
          </a:p>
        </p:txBody>
      </p:sp>
      <p:pic>
        <p:nvPicPr>
          <p:cNvPr id="6" name="图片 5"/>
          <p:cNvPicPr>
            <a:picLocks noChangeAspect="1"/>
          </p:cNvPicPr>
          <p:nvPr/>
        </p:nvPicPr>
        <p:blipFill>
          <a:blip r:embed="rId9"/>
          <a:stretch>
            <a:fillRect/>
          </a:stretch>
        </p:blipFill>
        <p:spPr>
          <a:xfrm>
            <a:off x="4466590" y="1679575"/>
            <a:ext cx="3629660" cy="3629660"/>
          </a:xfrm>
          <a:prstGeom prst="rect">
            <a:avLst/>
          </a:prstGeom>
        </p:spPr>
      </p:pic>
      <p:sp>
        <p:nvSpPr>
          <p:cNvPr id="2" name="文本框 1"/>
          <p:cNvSpPr txBox="1"/>
          <p:nvPr/>
        </p:nvSpPr>
        <p:spPr>
          <a:xfrm>
            <a:off x="391795" y="3519805"/>
            <a:ext cx="3273425" cy="2314575"/>
          </a:xfrm>
          <a:prstGeom prst="rect">
            <a:avLst/>
          </a:prstGeom>
          <a:noFill/>
        </p:spPr>
        <p:txBody>
          <a:bodyPr wrap="square" rtlCol="0">
            <a:noAutofit/>
          </a:bodyPr>
          <a:p>
            <a:r>
              <a:rPr lang="en-US" altLang="zh-CN" sz="2000" b="1">
                <a:latin typeface="High Tower Text" panose="02040502050506030303" charset="0"/>
                <a:ea typeface="华文行楷" panose="02010800040101010101" charset="-122"/>
                <a:cs typeface="High Tower Text" panose="02040502050506030303" charset="0"/>
              </a:rPr>
              <a:t>Comparison and comment of Previous Translations:</a:t>
            </a:r>
            <a:endParaRPr lang="en-US" altLang="zh-CN" sz="2000"/>
          </a:p>
          <a:p>
            <a:r>
              <a:rPr lang="en-US" altLang="zh-CN"/>
              <a:t>Translating Blake requires balancingsound (rhyme/meter), sense (meaning), and spirit (theological theme).</a:t>
            </a:r>
            <a:endParaRPr lang="en-US" altLang="zh-CN"/>
          </a:p>
          <a:p>
            <a:r>
              <a:rPr lang="zh-CN" altLang="en-US"/>
              <a:t>翻译</a:t>
            </a:r>
            <a:r>
              <a:rPr lang="en-US" altLang="zh-CN"/>
              <a:t>Blake</a:t>
            </a:r>
            <a:r>
              <a:rPr lang="zh-CN" altLang="en-US"/>
              <a:t>需要平衡音韵（韵律</a:t>
            </a:r>
            <a:r>
              <a:rPr lang="en-US" altLang="zh-CN"/>
              <a:t>/</a:t>
            </a:r>
            <a:r>
              <a:rPr lang="zh-CN" altLang="en-US"/>
              <a:t>节奏）、意（含义）和精神（神学主题）。</a:t>
            </a:r>
            <a:endParaRPr lang="zh-CN" altLang="en-US"/>
          </a:p>
        </p:txBody>
      </p:sp>
      <p:sp>
        <p:nvSpPr>
          <p:cNvPr id="9" name="文本框 8"/>
          <p:cNvSpPr txBox="1"/>
          <p:nvPr/>
        </p:nvSpPr>
        <p:spPr>
          <a:xfrm>
            <a:off x="5908675" y="342900"/>
            <a:ext cx="3408045" cy="398780"/>
          </a:xfrm>
          <a:prstGeom prst="rect">
            <a:avLst/>
          </a:prstGeom>
          <a:noFill/>
        </p:spPr>
        <p:txBody>
          <a:bodyPr wrap="square" rtlCol="0">
            <a:spAutoFit/>
          </a:bodyPr>
          <a:p>
            <a:r>
              <a:rPr lang="en-US" altLang="zh-CN" sz="2000" b="1">
                <a:latin typeface="High Tower Text" panose="02040502050506030303" charset="0"/>
                <a:ea typeface="华文行楷" panose="02010800040101010101" charset="-122"/>
                <a:cs typeface="High Tower Text" panose="02040502050506030303" charset="0"/>
              </a:rPr>
              <a:t>Translation of "The Lamb" :</a:t>
            </a:r>
            <a:endParaRPr lang="en-US" altLang="zh-CN" sz="2000" b="1">
              <a:latin typeface="High Tower Text" panose="02040502050506030303" charset="0"/>
              <a:ea typeface="华文行楷" panose="02010800040101010101" charset="-122"/>
              <a:cs typeface="High Tower Text" panose="02040502050506030303"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33" name="圆角矩形 4"/>
          <p:cNvSpPr/>
          <p:nvPr/>
        </p:nvSpPr>
        <p:spPr>
          <a:xfrm>
            <a:off x="5017730" y="2507862"/>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2559050" y="3100705"/>
            <a:ext cx="7228205" cy="633095"/>
          </a:xfrm>
          <a:prstGeom prst="rect">
            <a:avLst/>
          </a:prstGeom>
          <a:noFill/>
        </p:spPr>
        <p:txBody>
          <a:bodyPr wrap="square" rtlCol="0">
            <a:noAutofit/>
          </a:bodyPr>
          <a:lstStyle/>
          <a:p>
            <a:pPr algn="ctr" latinLnBrk="1">
              <a:lnSpc>
                <a:spcPct val="120000"/>
              </a:lnSpc>
              <a:defRPr/>
            </a:pPr>
            <a:r>
              <a:rPr lang="en-US" altLang="zh-CN" sz="3200" dirty="0">
                <a:solidFill>
                  <a:schemeClr val="tx1">
                    <a:lumMod val="50000"/>
                    <a:lumOff val="50000"/>
                  </a:schemeClr>
                </a:solidFill>
                <a:latin typeface="微软雅黑" panose="020B0503020204020204" pitchFamily="34" charset="-122"/>
                <a:ea typeface="微软雅黑" panose="020B0503020204020204" pitchFamily="34" charset="-122"/>
                <a:sym typeface="+mn-ea"/>
              </a:rPr>
              <a:t>Translate</a:t>
            </a:r>
            <a:r>
              <a:rPr kumimoji="1" lang="en-US" altLang="zh-CN"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compare and comment</a:t>
            </a:r>
            <a:endParaRPr kumimoji="1" lang="en-US" altLang="zh-CN"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4600522" y="3734104"/>
            <a:ext cx="2990958" cy="306705"/>
          </a:xfrm>
          <a:prstGeom prst="rect">
            <a:avLst/>
          </a:prstGeom>
        </p:spPr>
        <p:txBody>
          <a:bodyPr wrap="square">
            <a:spAutoFit/>
          </a:bodyPr>
          <a:lstStyle/>
          <a:p>
            <a:pPr algn="dist"/>
            <a:r>
              <a:rPr lang="en-US" altLang="zh-CN" sz="1400" spc="600" dirty="0">
                <a:solidFill>
                  <a:schemeClr val="tx1">
                    <a:lumMod val="50000"/>
                    <a:lumOff val="50000"/>
                  </a:schemeClr>
                </a:solidFill>
                <a:cs typeface="+mn-ea"/>
                <a:sym typeface="+mn-lt"/>
              </a:rPr>
              <a:t>THE LAMB</a:t>
            </a:r>
            <a:endParaRPr lang="en-US" altLang="zh-CN" sz="1400" spc="600" dirty="0">
              <a:solidFill>
                <a:schemeClr val="tx1">
                  <a:lumMod val="50000"/>
                  <a:lumOff val="50000"/>
                </a:schemeClr>
              </a:solidFill>
              <a:cs typeface="+mn-ea"/>
              <a:sym typeface="+mn-lt"/>
            </a:endParaRPr>
          </a:p>
        </p:txBody>
      </p:sp>
      <p:sp>
        <p:nvSpPr>
          <p:cNvPr id="36" name="Text Placeholder 4"/>
          <p:cNvSpPr txBox="1"/>
          <p:nvPr/>
        </p:nvSpPr>
        <p:spPr>
          <a:xfrm>
            <a:off x="2844433" y="4110894"/>
            <a:ext cx="6503136" cy="553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translate the poem</a:t>
            </a:r>
            <a:r>
              <a:rPr lang="en-US" altLang="zh-CN" sz="1400" dirty="0">
                <a:solidFill>
                  <a:schemeClr val="tx1">
                    <a:lumMod val="50000"/>
                    <a:lumOff val="50000"/>
                  </a:schemeClr>
                </a:solidFill>
                <a:cs typeface="+mn-ea"/>
                <a:sym typeface="+mn-lt"/>
              </a:rPr>
              <a:t>compare and comment on previous translations.</a:t>
            </a:r>
            <a:endParaRPr lang="en-US" altLang="zh-CN"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64490" y="3225165"/>
            <a:ext cx="5615305" cy="1529080"/>
            <a:chOff x="709" y="1658"/>
            <a:chExt cx="8843" cy="2408"/>
          </a:xfrm>
        </p:grpSpPr>
        <p:pic>
          <p:nvPicPr>
            <p:cNvPr id="15" name="图片 14"/>
            <p:cNvPicPr>
              <a:picLocks noChangeAspect="1"/>
            </p:cNvPicPr>
            <p:nvPr>
              <p:custDataLst>
                <p:tags r:id="rId3"/>
              </p:custDataLst>
            </p:nvPr>
          </p:nvPicPr>
          <p:blipFill rotWithShape="1">
            <a:blip r:embed="rId4"/>
            <a:srcRect l="2412" t="2646" r="1880" b="2340"/>
            <a:stretch>
              <a:fillRect/>
            </a:stretch>
          </p:blipFill>
          <p:spPr>
            <a:xfrm>
              <a:off x="709" y="1658"/>
              <a:ext cx="2409" cy="2409"/>
            </a:xfrm>
            <a:prstGeom prst="rect">
              <a:avLst/>
            </a:prstGeom>
          </p:spPr>
        </p:pic>
        <p:sp>
          <p:nvSpPr>
            <p:cNvPr id="6" name="矩形 5"/>
            <p:cNvSpPr/>
            <p:nvPr>
              <p:custDataLst>
                <p:tags r:id="rId5"/>
              </p:custDataLst>
            </p:nvPr>
          </p:nvSpPr>
          <p:spPr>
            <a:xfrm>
              <a:off x="3160" y="1658"/>
              <a:ext cx="6393" cy="240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6"/>
              </p:custDataLst>
            </p:nvPr>
          </p:nvSpPr>
          <p:spPr>
            <a:xfrm>
              <a:off x="3439" y="2028"/>
              <a:ext cx="5206" cy="1910"/>
            </a:xfrm>
            <a:prstGeom prst="rect">
              <a:avLst/>
            </a:prstGeom>
            <a:noFill/>
          </p:spPr>
          <p:txBody>
            <a:bodyPr wrap="square" rtlCol="0">
              <a:noAutofit/>
            </a:bodyPr>
            <a:lstStyle/>
            <a:p>
              <a:pPr>
                <a:lnSpc>
                  <a:spcPts val="2000"/>
                </a:lnSpc>
              </a:pPr>
              <a:r>
                <a:rPr lang="en-US" altLang="zh-CN" dirty="0">
                  <a:solidFill>
                    <a:schemeClr val="tx1">
                      <a:lumMod val="50000"/>
                      <a:lumOff val="50000"/>
                    </a:schemeClr>
                  </a:solidFill>
                  <a:cs typeface="+mn-ea"/>
                  <a:sym typeface="+mn-lt"/>
                </a:rPr>
                <a:t>Comparison 1: Yang Yi's Translation (</a:t>
              </a:r>
              <a:r>
                <a:rPr lang="zh-CN" altLang="en-US" dirty="0">
                  <a:solidFill>
                    <a:schemeClr val="tx1">
                      <a:lumMod val="50000"/>
                      <a:lumOff val="50000"/>
                    </a:schemeClr>
                  </a:solidFill>
                  <a:cs typeface="+mn-ea"/>
                  <a:sym typeface="+mn-lt"/>
                </a:rPr>
                <a:t>杨苡译</a:t>
              </a:r>
              <a:r>
                <a:rPr lang="en-US" altLang="zh-CN" dirty="0">
                  <a:solidFill>
                    <a:schemeClr val="tx1">
                      <a:lumMod val="50000"/>
                      <a:lumOff val="50000"/>
                    </a:schemeClr>
                  </a:solidFill>
                  <a:cs typeface="+mn-ea"/>
                  <a:sym typeface="+mn-lt"/>
                </a:rPr>
                <a:t>)</a:t>
              </a:r>
              <a:r>
                <a:rPr lang="zh-CN" altLang="en-US" dirty="0">
                  <a:solidFill>
                    <a:schemeClr val="tx1">
                      <a:lumMod val="50000"/>
                      <a:lumOff val="50000"/>
                    </a:schemeClr>
                  </a:solidFill>
                  <a:cs typeface="+mn-ea"/>
                  <a:sym typeface="+mn-lt"/>
                </a:rPr>
                <a:t>（收录于诗集《杨宪益杨苡兄妹译诗》）</a:t>
              </a:r>
              <a:endParaRPr lang="zh-CN" altLang="en-US" dirty="0">
                <a:solidFill>
                  <a:schemeClr val="tx1">
                    <a:lumMod val="50000"/>
                    <a:lumOff val="50000"/>
                  </a:schemeClr>
                </a:solidFill>
                <a:cs typeface="+mn-ea"/>
                <a:sym typeface="+mn-lt"/>
              </a:endParaRPr>
            </a:p>
          </p:txBody>
        </p:sp>
        <p:sp>
          <p:nvSpPr>
            <p:cNvPr id="13" name="smartphone_149933"/>
            <p:cNvSpPr>
              <a:spLocks noChangeAspect="1"/>
            </p:cNvSpPr>
            <p:nvPr>
              <p:custDataLst>
                <p:tags r:id="rId7"/>
              </p:custDataLst>
            </p:nvPr>
          </p:nvSpPr>
          <p:spPr bwMode="auto">
            <a:xfrm>
              <a:off x="1577" y="2510"/>
              <a:ext cx="672" cy="706"/>
            </a:xfrm>
            <a:custGeom>
              <a:avLst/>
              <a:gdLst>
                <a:gd name="connsiteX0" fmla="*/ 405082 w 577058"/>
                <a:gd name="connsiteY0" fmla="*/ 515747 h 606761"/>
                <a:gd name="connsiteX1" fmla="*/ 425247 w 577058"/>
                <a:gd name="connsiteY1" fmla="*/ 535851 h 606761"/>
                <a:gd name="connsiteX2" fmla="*/ 405082 w 577058"/>
                <a:gd name="connsiteY2" fmla="*/ 555955 h 606761"/>
                <a:gd name="connsiteX3" fmla="*/ 384917 w 577058"/>
                <a:gd name="connsiteY3" fmla="*/ 535851 h 606761"/>
                <a:gd name="connsiteX4" fmla="*/ 405082 w 577058"/>
                <a:gd name="connsiteY4" fmla="*/ 515747 h 606761"/>
                <a:gd name="connsiteX5" fmla="*/ 404643 w 577058"/>
                <a:gd name="connsiteY5" fmla="*/ 495269 h 606761"/>
                <a:gd name="connsiteX6" fmla="*/ 364388 w 577058"/>
                <a:gd name="connsiteY6" fmla="*/ 536225 h 606761"/>
                <a:gd name="connsiteX7" fmla="*/ 404643 w 577058"/>
                <a:gd name="connsiteY7" fmla="*/ 576423 h 606761"/>
                <a:gd name="connsiteX8" fmla="*/ 445658 w 577058"/>
                <a:gd name="connsiteY8" fmla="*/ 536225 h 606761"/>
                <a:gd name="connsiteX9" fmla="*/ 404643 w 577058"/>
                <a:gd name="connsiteY9" fmla="*/ 495269 h 606761"/>
                <a:gd name="connsiteX10" fmla="*/ 283118 w 577058"/>
                <a:gd name="connsiteY10" fmla="*/ 151690 h 606761"/>
                <a:gd name="connsiteX11" fmla="*/ 161592 w 577058"/>
                <a:gd name="connsiteY11" fmla="*/ 273042 h 606761"/>
                <a:gd name="connsiteX12" fmla="*/ 283118 w 577058"/>
                <a:gd name="connsiteY12" fmla="*/ 394395 h 606761"/>
                <a:gd name="connsiteX13" fmla="*/ 404643 w 577058"/>
                <a:gd name="connsiteY13" fmla="*/ 273042 h 606761"/>
                <a:gd name="connsiteX14" fmla="*/ 283118 w 577058"/>
                <a:gd name="connsiteY14" fmla="*/ 151690 h 606761"/>
                <a:gd name="connsiteX15" fmla="*/ 252736 w 577058"/>
                <a:gd name="connsiteY15" fmla="*/ 81154 h 606761"/>
                <a:gd name="connsiteX16" fmla="*/ 252736 w 577058"/>
                <a:gd name="connsiteY16" fmla="*/ 135004 h 606761"/>
                <a:gd name="connsiteX17" fmla="*/ 283118 w 577058"/>
                <a:gd name="connsiteY17" fmla="*/ 131212 h 606761"/>
                <a:gd name="connsiteX18" fmla="*/ 425151 w 577058"/>
                <a:gd name="connsiteY18" fmla="*/ 273042 h 606761"/>
                <a:gd name="connsiteX19" fmla="*/ 283118 w 577058"/>
                <a:gd name="connsiteY19" fmla="*/ 414873 h 606761"/>
                <a:gd name="connsiteX20" fmla="*/ 252736 w 577058"/>
                <a:gd name="connsiteY20" fmla="*/ 411081 h 606761"/>
                <a:gd name="connsiteX21" fmla="*/ 252736 w 577058"/>
                <a:gd name="connsiteY21" fmla="*/ 464931 h 606761"/>
                <a:gd name="connsiteX22" fmla="*/ 556550 w 577058"/>
                <a:gd name="connsiteY22" fmla="*/ 464931 h 606761"/>
                <a:gd name="connsiteX23" fmla="*/ 556550 w 577058"/>
                <a:gd name="connsiteY23" fmla="*/ 81154 h 606761"/>
                <a:gd name="connsiteX24" fmla="*/ 435025 w 577058"/>
                <a:gd name="connsiteY24" fmla="*/ 30338 h 606761"/>
                <a:gd name="connsiteX25" fmla="*/ 425151 w 577058"/>
                <a:gd name="connsiteY25" fmla="*/ 40198 h 606761"/>
                <a:gd name="connsiteX26" fmla="*/ 435025 w 577058"/>
                <a:gd name="connsiteY26" fmla="*/ 50816 h 606761"/>
                <a:gd name="connsiteX27" fmla="*/ 445658 w 577058"/>
                <a:gd name="connsiteY27" fmla="*/ 50816 h 606761"/>
                <a:gd name="connsiteX28" fmla="*/ 455532 w 577058"/>
                <a:gd name="connsiteY28" fmla="*/ 40198 h 606761"/>
                <a:gd name="connsiteX29" fmla="*/ 445658 w 577058"/>
                <a:gd name="connsiteY29" fmla="*/ 30338 h 606761"/>
                <a:gd name="connsiteX30" fmla="*/ 364388 w 577058"/>
                <a:gd name="connsiteY30" fmla="*/ 30338 h 606761"/>
                <a:gd name="connsiteX31" fmla="*/ 354514 w 577058"/>
                <a:gd name="connsiteY31" fmla="*/ 40198 h 606761"/>
                <a:gd name="connsiteX32" fmla="*/ 364388 w 577058"/>
                <a:gd name="connsiteY32" fmla="*/ 50816 h 606761"/>
                <a:gd name="connsiteX33" fmla="*/ 404643 w 577058"/>
                <a:gd name="connsiteY33" fmla="*/ 50816 h 606761"/>
                <a:gd name="connsiteX34" fmla="*/ 415277 w 577058"/>
                <a:gd name="connsiteY34" fmla="*/ 40198 h 606761"/>
                <a:gd name="connsiteX35" fmla="*/ 404643 w 577058"/>
                <a:gd name="connsiteY35" fmla="*/ 30338 h 606761"/>
                <a:gd name="connsiteX36" fmla="*/ 277041 w 577058"/>
                <a:gd name="connsiteY36" fmla="*/ 0 h 606761"/>
                <a:gd name="connsiteX37" fmla="*/ 532245 w 577058"/>
                <a:gd name="connsiteY37" fmla="*/ 0 h 606761"/>
                <a:gd name="connsiteX38" fmla="*/ 577058 w 577058"/>
                <a:gd name="connsiteY38" fmla="*/ 44749 h 606761"/>
                <a:gd name="connsiteX39" fmla="*/ 577058 w 577058"/>
                <a:gd name="connsiteY39" fmla="*/ 562012 h 606761"/>
                <a:gd name="connsiteX40" fmla="*/ 532245 w 577058"/>
                <a:gd name="connsiteY40" fmla="*/ 606761 h 606761"/>
                <a:gd name="connsiteX41" fmla="*/ 277041 w 577058"/>
                <a:gd name="connsiteY41" fmla="*/ 606761 h 606761"/>
                <a:gd name="connsiteX42" fmla="*/ 232988 w 577058"/>
                <a:gd name="connsiteY42" fmla="*/ 562012 h 606761"/>
                <a:gd name="connsiteX43" fmla="*/ 232988 w 577058"/>
                <a:gd name="connsiteY43" fmla="*/ 405013 h 606761"/>
                <a:gd name="connsiteX44" fmla="*/ 185897 w 577058"/>
                <a:gd name="connsiteY44" fmla="*/ 375433 h 606761"/>
                <a:gd name="connsiteX45" fmla="*/ 16520 w 577058"/>
                <a:gd name="connsiteY45" fmla="*/ 533191 h 606761"/>
                <a:gd name="connsiteX46" fmla="*/ 9685 w 577058"/>
                <a:gd name="connsiteY46" fmla="*/ 536225 h 606761"/>
                <a:gd name="connsiteX47" fmla="*/ 2849 w 577058"/>
                <a:gd name="connsiteY47" fmla="*/ 532433 h 606761"/>
                <a:gd name="connsiteX48" fmla="*/ 2849 w 577058"/>
                <a:gd name="connsiteY48" fmla="*/ 518781 h 606761"/>
                <a:gd name="connsiteX49" fmla="*/ 172225 w 577058"/>
                <a:gd name="connsiteY49" fmla="*/ 360264 h 606761"/>
                <a:gd name="connsiteX50" fmla="*/ 141844 w 577058"/>
                <a:gd name="connsiteY50" fmla="*/ 273042 h 606761"/>
                <a:gd name="connsiteX51" fmla="*/ 232988 w 577058"/>
                <a:gd name="connsiteY51" fmla="*/ 141072 h 606761"/>
                <a:gd name="connsiteX52" fmla="*/ 232988 w 577058"/>
                <a:gd name="connsiteY52" fmla="*/ 44749 h 606761"/>
                <a:gd name="connsiteX53" fmla="*/ 277041 w 577058"/>
                <a:gd name="connsiteY5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058" h="606761">
                  <a:moveTo>
                    <a:pt x="405082" y="515747"/>
                  </a:moveTo>
                  <a:cubicBezTo>
                    <a:pt x="416219" y="515747"/>
                    <a:pt x="425247" y="524748"/>
                    <a:pt x="425247" y="535851"/>
                  </a:cubicBezTo>
                  <a:cubicBezTo>
                    <a:pt x="425247" y="546954"/>
                    <a:pt x="416219" y="555955"/>
                    <a:pt x="405082" y="555955"/>
                  </a:cubicBezTo>
                  <a:cubicBezTo>
                    <a:pt x="393945" y="555955"/>
                    <a:pt x="384917" y="546954"/>
                    <a:pt x="384917" y="535851"/>
                  </a:cubicBezTo>
                  <a:cubicBezTo>
                    <a:pt x="384917" y="524748"/>
                    <a:pt x="393945" y="515747"/>
                    <a:pt x="405082" y="515747"/>
                  </a:cubicBezTo>
                  <a:close/>
                  <a:moveTo>
                    <a:pt x="404643" y="495269"/>
                  </a:moveTo>
                  <a:cubicBezTo>
                    <a:pt x="382617" y="495269"/>
                    <a:pt x="364388" y="513472"/>
                    <a:pt x="364388" y="536225"/>
                  </a:cubicBezTo>
                  <a:cubicBezTo>
                    <a:pt x="364388" y="558220"/>
                    <a:pt x="382617" y="576423"/>
                    <a:pt x="404643" y="576423"/>
                  </a:cubicBezTo>
                  <a:cubicBezTo>
                    <a:pt x="427429" y="576423"/>
                    <a:pt x="445658" y="558220"/>
                    <a:pt x="445658" y="536225"/>
                  </a:cubicBezTo>
                  <a:cubicBezTo>
                    <a:pt x="445658" y="513472"/>
                    <a:pt x="427429" y="495269"/>
                    <a:pt x="404643" y="495269"/>
                  </a:cubicBezTo>
                  <a:close/>
                  <a:moveTo>
                    <a:pt x="283118" y="151690"/>
                  </a:moveTo>
                  <a:cubicBezTo>
                    <a:pt x="216278" y="151690"/>
                    <a:pt x="161592" y="206299"/>
                    <a:pt x="161592" y="273042"/>
                  </a:cubicBezTo>
                  <a:cubicBezTo>
                    <a:pt x="161592" y="339786"/>
                    <a:pt x="216278" y="394395"/>
                    <a:pt x="283118" y="394395"/>
                  </a:cubicBezTo>
                  <a:cubicBezTo>
                    <a:pt x="350716" y="394395"/>
                    <a:pt x="404643" y="339786"/>
                    <a:pt x="404643" y="273042"/>
                  </a:cubicBezTo>
                  <a:cubicBezTo>
                    <a:pt x="404643" y="206299"/>
                    <a:pt x="350716" y="151690"/>
                    <a:pt x="283118" y="151690"/>
                  </a:cubicBezTo>
                  <a:close/>
                  <a:moveTo>
                    <a:pt x="252736" y="81154"/>
                  </a:moveTo>
                  <a:lnTo>
                    <a:pt x="252736" y="135004"/>
                  </a:lnTo>
                  <a:cubicBezTo>
                    <a:pt x="262610" y="132729"/>
                    <a:pt x="273244" y="131212"/>
                    <a:pt x="283118" y="131212"/>
                  </a:cubicBezTo>
                  <a:cubicBezTo>
                    <a:pt x="361350" y="131212"/>
                    <a:pt x="425151" y="194922"/>
                    <a:pt x="425151" y="273042"/>
                  </a:cubicBezTo>
                  <a:cubicBezTo>
                    <a:pt x="425151" y="351163"/>
                    <a:pt x="361350" y="414873"/>
                    <a:pt x="283118" y="414873"/>
                  </a:cubicBezTo>
                  <a:cubicBezTo>
                    <a:pt x="273244" y="414873"/>
                    <a:pt x="262610" y="413356"/>
                    <a:pt x="252736" y="411081"/>
                  </a:cubicBezTo>
                  <a:lnTo>
                    <a:pt x="252736" y="464931"/>
                  </a:lnTo>
                  <a:lnTo>
                    <a:pt x="556550" y="464931"/>
                  </a:lnTo>
                  <a:lnTo>
                    <a:pt x="556550" y="81154"/>
                  </a:lnTo>
                  <a:close/>
                  <a:moveTo>
                    <a:pt x="435025" y="30338"/>
                  </a:moveTo>
                  <a:cubicBezTo>
                    <a:pt x="429708" y="30338"/>
                    <a:pt x="425151" y="34889"/>
                    <a:pt x="425151" y="40198"/>
                  </a:cubicBezTo>
                  <a:cubicBezTo>
                    <a:pt x="425151" y="46266"/>
                    <a:pt x="429708" y="50816"/>
                    <a:pt x="435025" y="50816"/>
                  </a:cubicBezTo>
                  <a:lnTo>
                    <a:pt x="445658" y="50816"/>
                  </a:lnTo>
                  <a:cubicBezTo>
                    <a:pt x="450975" y="50816"/>
                    <a:pt x="455532" y="46266"/>
                    <a:pt x="455532" y="40198"/>
                  </a:cubicBezTo>
                  <a:cubicBezTo>
                    <a:pt x="455532" y="34889"/>
                    <a:pt x="450975" y="30338"/>
                    <a:pt x="445658" y="30338"/>
                  </a:cubicBezTo>
                  <a:close/>
                  <a:moveTo>
                    <a:pt x="364388" y="30338"/>
                  </a:moveTo>
                  <a:cubicBezTo>
                    <a:pt x="359071" y="30338"/>
                    <a:pt x="354514" y="34889"/>
                    <a:pt x="354514" y="40198"/>
                  </a:cubicBezTo>
                  <a:cubicBezTo>
                    <a:pt x="354514" y="46266"/>
                    <a:pt x="359071" y="50816"/>
                    <a:pt x="364388" y="50816"/>
                  </a:cubicBezTo>
                  <a:lnTo>
                    <a:pt x="404643" y="50816"/>
                  </a:lnTo>
                  <a:cubicBezTo>
                    <a:pt x="410720" y="50816"/>
                    <a:pt x="415277" y="46266"/>
                    <a:pt x="415277" y="40198"/>
                  </a:cubicBezTo>
                  <a:cubicBezTo>
                    <a:pt x="415277" y="34889"/>
                    <a:pt x="410720" y="30338"/>
                    <a:pt x="404643" y="30338"/>
                  </a:cubicBezTo>
                  <a:close/>
                  <a:moveTo>
                    <a:pt x="277041" y="0"/>
                  </a:moveTo>
                  <a:lnTo>
                    <a:pt x="532245" y="0"/>
                  </a:lnTo>
                  <a:cubicBezTo>
                    <a:pt x="557310" y="0"/>
                    <a:pt x="577058" y="19720"/>
                    <a:pt x="577058" y="44749"/>
                  </a:cubicBezTo>
                  <a:lnTo>
                    <a:pt x="577058" y="562012"/>
                  </a:lnTo>
                  <a:cubicBezTo>
                    <a:pt x="577058" y="587041"/>
                    <a:pt x="557310" y="606761"/>
                    <a:pt x="532245" y="606761"/>
                  </a:cubicBezTo>
                  <a:lnTo>
                    <a:pt x="277041" y="606761"/>
                  </a:lnTo>
                  <a:cubicBezTo>
                    <a:pt x="252736" y="606761"/>
                    <a:pt x="232988" y="587041"/>
                    <a:pt x="232988" y="562012"/>
                  </a:cubicBezTo>
                  <a:lnTo>
                    <a:pt x="232988" y="405013"/>
                  </a:lnTo>
                  <a:cubicBezTo>
                    <a:pt x="214759" y="398187"/>
                    <a:pt x="198809" y="388327"/>
                    <a:pt x="185897" y="375433"/>
                  </a:cubicBezTo>
                  <a:lnTo>
                    <a:pt x="16520" y="533191"/>
                  </a:lnTo>
                  <a:cubicBezTo>
                    <a:pt x="15001" y="534708"/>
                    <a:pt x="12723" y="536225"/>
                    <a:pt x="9685" y="536225"/>
                  </a:cubicBezTo>
                  <a:cubicBezTo>
                    <a:pt x="7406" y="536225"/>
                    <a:pt x="4368" y="534708"/>
                    <a:pt x="2849" y="532433"/>
                  </a:cubicBezTo>
                  <a:cubicBezTo>
                    <a:pt x="-949" y="528640"/>
                    <a:pt x="-949" y="522573"/>
                    <a:pt x="2849" y="518781"/>
                  </a:cubicBezTo>
                  <a:lnTo>
                    <a:pt x="172225" y="360264"/>
                  </a:lnTo>
                  <a:cubicBezTo>
                    <a:pt x="153237" y="335994"/>
                    <a:pt x="141844" y="305656"/>
                    <a:pt x="141844" y="273042"/>
                  </a:cubicBezTo>
                  <a:cubicBezTo>
                    <a:pt x="141844" y="213125"/>
                    <a:pt x="179821" y="161550"/>
                    <a:pt x="232988" y="141072"/>
                  </a:cubicBezTo>
                  <a:lnTo>
                    <a:pt x="232988" y="44749"/>
                  </a:lnTo>
                  <a:cubicBezTo>
                    <a:pt x="232988" y="19720"/>
                    <a:pt x="252736" y="0"/>
                    <a:pt x="277041" y="0"/>
                  </a:cubicBezTo>
                  <a:close/>
                </a:path>
              </a:pathLst>
            </a:custGeom>
            <a:solidFill>
              <a:schemeClr val="tx1">
                <a:lumMod val="75000"/>
                <a:lumOff val="25000"/>
              </a:schemeClr>
            </a:solidFill>
            <a:ln>
              <a:noFill/>
            </a:ln>
          </p:spPr>
          <p:txBody>
            <a:bodyPr/>
            <a:lstStyle/>
            <a:p>
              <a:endParaRPr lang="zh-CN" altLang="en-US">
                <a:cs typeface="+mn-ea"/>
                <a:sym typeface="+mn-lt"/>
              </a:endParaRPr>
            </a:p>
          </p:txBody>
        </p:sp>
      </p:grpSp>
      <p:grpSp>
        <p:nvGrpSpPr>
          <p:cNvPr id="5" name="组合 4"/>
          <p:cNvGrpSpPr/>
          <p:nvPr/>
        </p:nvGrpSpPr>
        <p:grpSpPr>
          <a:xfrm>
            <a:off x="391795" y="4949825"/>
            <a:ext cx="5615305" cy="1529080"/>
            <a:chOff x="709" y="4399"/>
            <a:chExt cx="8843" cy="2408"/>
          </a:xfrm>
        </p:grpSpPr>
        <p:pic>
          <p:nvPicPr>
            <p:cNvPr id="16" name="图片 15"/>
            <p:cNvPicPr>
              <a:picLocks noChangeAspect="1"/>
            </p:cNvPicPr>
            <p:nvPr>
              <p:custDataLst>
                <p:tags r:id="rId8"/>
              </p:custDataLst>
            </p:nvPr>
          </p:nvPicPr>
          <p:blipFill rotWithShape="1">
            <a:blip r:embed="rId4"/>
            <a:srcRect l="2412" t="2646" r="1880" b="2340"/>
            <a:stretch>
              <a:fillRect/>
            </a:stretch>
          </p:blipFill>
          <p:spPr>
            <a:xfrm>
              <a:off x="709" y="4399"/>
              <a:ext cx="2409" cy="2409"/>
            </a:xfrm>
            <a:prstGeom prst="rect">
              <a:avLst/>
            </a:prstGeom>
          </p:spPr>
        </p:pic>
        <p:sp>
          <p:nvSpPr>
            <p:cNvPr id="10" name="矩形 9"/>
            <p:cNvSpPr/>
            <p:nvPr>
              <p:custDataLst>
                <p:tags r:id="rId9"/>
              </p:custDataLst>
            </p:nvPr>
          </p:nvSpPr>
          <p:spPr>
            <a:xfrm>
              <a:off x="3160" y="4399"/>
              <a:ext cx="6393" cy="240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10"/>
              </p:custDataLst>
            </p:nvPr>
          </p:nvSpPr>
          <p:spPr>
            <a:xfrm>
              <a:off x="3439" y="4745"/>
              <a:ext cx="6112" cy="1759"/>
            </a:xfrm>
            <a:prstGeom prst="rect">
              <a:avLst/>
            </a:prstGeom>
            <a:noFill/>
          </p:spPr>
          <p:txBody>
            <a:bodyPr wrap="square" rtlCol="0">
              <a:spAutoFit/>
            </a:bodyPr>
            <a:lstStyle/>
            <a:p>
              <a:pPr>
                <a:lnSpc>
                  <a:spcPts val="2000"/>
                </a:lnSpc>
              </a:pPr>
              <a:r>
                <a:rPr lang="en-US" altLang="zh-CN" dirty="0">
                  <a:solidFill>
                    <a:schemeClr val="tx1">
                      <a:lumMod val="50000"/>
                      <a:lumOff val="50000"/>
                    </a:schemeClr>
                  </a:solidFill>
                  <a:cs typeface="+mn-ea"/>
                  <a:sym typeface="+mn-lt"/>
                </a:rPr>
                <a:t>Approach: Fluent, natural, childlike domestication</a:t>
              </a:r>
              <a:endParaRPr lang="en-US" altLang="zh-CN" dirty="0">
                <a:solidFill>
                  <a:schemeClr val="tx1">
                    <a:lumMod val="50000"/>
                    <a:lumOff val="50000"/>
                  </a:schemeClr>
                </a:solidFill>
                <a:cs typeface="+mn-ea"/>
                <a:sym typeface="+mn-lt"/>
              </a:endParaRPr>
            </a:p>
            <a:p>
              <a:pPr>
                <a:lnSpc>
                  <a:spcPts val="2000"/>
                </a:lnSpc>
              </a:pPr>
              <a:r>
                <a:rPr lang="zh-CN" altLang="en-US" dirty="0">
                  <a:solidFill>
                    <a:schemeClr val="tx1">
                      <a:lumMod val="50000"/>
                      <a:lumOff val="50000"/>
                    </a:schemeClr>
                  </a:solidFill>
                  <a:cs typeface="+mn-ea"/>
                  <a:sym typeface="+mn-lt"/>
                </a:rPr>
                <a:t>策略</a:t>
              </a:r>
              <a:r>
                <a:rPr lang="en-US" altLang="zh-CN" dirty="0">
                  <a:solidFill>
                    <a:schemeClr val="tx1">
                      <a:lumMod val="50000"/>
                      <a:lumOff val="50000"/>
                    </a:schemeClr>
                  </a:solidFill>
                  <a:cs typeface="+mn-ea"/>
                  <a:sym typeface="+mn-lt"/>
                </a:rPr>
                <a:t>: </a:t>
              </a:r>
              <a:r>
                <a:rPr lang="zh-CN" altLang="en-US" dirty="0">
                  <a:solidFill>
                    <a:schemeClr val="tx1">
                      <a:lumMod val="50000"/>
                      <a:lumOff val="50000"/>
                    </a:schemeClr>
                  </a:solidFill>
                  <a:cs typeface="+mn-ea"/>
                  <a:sym typeface="+mn-lt"/>
                </a:rPr>
                <a:t>流畅自然，富有童趣的本土化翻译</a:t>
              </a:r>
              <a:endParaRPr lang="zh-CN" altLang="en-US" dirty="0">
                <a:solidFill>
                  <a:schemeClr val="tx1">
                    <a:lumMod val="50000"/>
                    <a:lumOff val="50000"/>
                  </a:schemeClr>
                </a:solidFill>
                <a:cs typeface="+mn-ea"/>
                <a:sym typeface="+mn-lt"/>
              </a:endParaRPr>
            </a:p>
          </p:txBody>
        </p:sp>
        <p:sp>
          <p:nvSpPr>
            <p:cNvPr id="14" name="smartphone_149933"/>
            <p:cNvSpPr>
              <a:spLocks noChangeAspect="1"/>
            </p:cNvSpPr>
            <p:nvPr>
              <p:custDataLst>
                <p:tags r:id="rId11"/>
              </p:custDataLst>
            </p:nvPr>
          </p:nvSpPr>
          <p:spPr bwMode="auto">
            <a:xfrm>
              <a:off x="1578" y="5250"/>
              <a:ext cx="671" cy="706"/>
            </a:xfrm>
            <a:custGeom>
              <a:avLst/>
              <a:gdLst>
                <a:gd name="T0" fmla="*/ 3343 w 3717"/>
                <a:gd name="T1" fmla="*/ 1493 h 3919"/>
                <a:gd name="T2" fmla="*/ 2336 w 3717"/>
                <a:gd name="T3" fmla="*/ 1493 h 3919"/>
                <a:gd name="T4" fmla="*/ 2372 w 3717"/>
                <a:gd name="T5" fmla="*/ 1332 h 3919"/>
                <a:gd name="T6" fmla="*/ 2441 w 3717"/>
                <a:gd name="T7" fmla="*/ 835 h 3919"/>
                <a:gd name="T8" fmla="*/ 2100 w 3717"/>
                <a:gd name="T9" fmla="*/ 15 h 3919"/>
                <a:gd name="T10" fmla="*/ 1984 w 3717"/>
                <a:gd name="T11" fmla="*/ 0 h 3919"/>
                <a:gd name="T12" fmla="*/ 1651 w 3717"/>
                <a:gd name="T13" fmla="*/ 358 h 3919"/>
                <a:gd name="T14" fmla="*/ 1248 w 3717"/>
                <a:gd name="T15" fmla="*/ 1694 h 3919"/>
                <a:gd name="T16" fmla="*/ 1149 w 3717"/>
                <a:gd name="T17" fmla="*/ 1855 h 3919"/>
                <a:gd name="T18" fmla="*/ 1149 w 3717"/>
                <a:gd name="T19" fmla="*/ 1661 h 3919"/>
                <a:gd name="T20" fmla="*/ 1026 w 3717"/>
                <a:gd name="T21" fmla="*/ 1538 h 3919"/>
                <a:gd name="T22" fmla="*/ 122 w 3717"/>
                <a:gd name="T23" fmla="*/ 1538 h 3919"/>
                <a:gd name="T24" fmla="*/ 0 w 3717"/>
                <a:gd name="T25" fmla="*/ 1661 h 3919"/>
                <a:gd name="T26" fmla="*/ 0 w 3717"/>
                <a:gd name="T27" fmla="*/ 3796 h 3919"/>
                <a:gd name="T28" fmla="*/ 122 w 3717"/>
                <a:gd name="T29" fmla="*/ 3919 h 3919"/>
                <a:gd name="T30" fmla="*/ 1026 w 3717"/>
                <a:gd name="T31" fmla="*/ 3919 h 3919"/>
                <a:gd name="T32" fmla="*/ 1149 w 3717"/>
                <a:gd name="T33" fmla="*/ 3796 h 3919"/>
                <a:gd name="T34" fmla="*/ 1149 w 3717"/>
                <a:gd name="T35" fmla="*/ 3666 h 3919"/>
                <a:gd name="T36" fmla="*/ 1234 w 3717"/>
                <a:gd name="T37" fmla="*/ 3739 h 3919"/>
                <a:gd name="T38" fmla="*/ 1673 w 3717"/>
                <a:gd name="T39" fmla="*/ 3908 h 3919"/>
                <a:gd name="T40" fmla="*/ 2589 w 3717"/>
                <a:gd name="T41" fmla="*/ 3907 h 3919"/>
                <a:gd name="T42" fmla="*/ 2963 w 3717"/>
                <a:gd name="T43" fmla="*/ 3534 h 3919"/>
                <a:gd name="T44" fmla="*/ 2954 w 3717"/>
                <a:gd name="T45" fmla="*/ 3455 h 3919"/>
                <a:gd name="T46" fmla="*/ 2933 w 3717"/>
                <a:gd name="T47" fmla="*/ 3357 h 3919"/>
                <a:gd name="T48" fmla="*/ 3021 w 3717"/>
                <a:gd name="T49" fmla="*/ 3309 h 3919"/>
                <a:gd name="T50" fmla="*/ 3217 w 3717"/>
                <a:gd name="T51" fmla="*/ 2980 h 3919"/>
                <a:gd name="T52" fmla="*/ 3201 w 3717"/>
                <a:gd name="T53" fmla="*/ 2874 h 3919"/>
                <a:gd name="T54" fmla="*/ 3175 w 3717"/>
                <a:gd name="T55" fmla="*/ 2785 h 3919"/>
                <a:gd name="T56" fmla="*/ 3249 w 3717"/>
                <a:gd name="T57" fmla="*/ 2729 h 3919"/>
                <a:gd name="T58" fmla="*/ 3396 w 3717"/>
                <a:gd name="T59" fmla="*/ 2431 h 3919"/>
                <a:gd name="T60" fmla="*/ 3390 w 3717"/>
                <a:gd name="T61" fmla="*/ 2365 h 3919"/>
                <a:gd name="T62" fmla="*/ 3371 w 3717"/>
                <a:gd name="T63" fmla="*/ 2256 h 3919"/>
                <a:gd name="T64" fmla="*/ 3474 w 3717"/>
                <a:gd name="T65" fmla="*/ 2217 h 3919"/>
                <a:gd name="T66" fmla="*/ 3717 w 3717"/>
                <a:gd name="T67" fmla="*/ 1867 h 3919"/>
                <a:gd name="T68" fmla="*/ 3343 w 3717"/>
                <a:gd name="T69" fmla="*/ 1493 h 3919"/>
                <a:gd name="T70" fmla="*/ 904 w 3717"/>
                <a:gd name="T71" fmla="*/ 3674 h 3919"/>
                <a:gd name="T72" fmla="*/ 245 w 3717"/>
                <a:gd name="T73" fmla="*/ 3674 h 3919"/>
                <a:gd name="T74" fmla="*/ 245 w 3717"/>
                <a:gd name="T75" fmla="*/ 1783 h 3919"/>
                <a:gd name="T76" fmla="*/ 904 w 3717"/>
                <a:gd name="T77" fmla="*/ 1783 h 3919"/>
                <a:gd name="T78" fmla="*/ 904 w 3717"/>
                <a:gd name="T79" fmla="*/ 3674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7" h="3919">
                  <a:moveTo>
                    <a:pt x="3343" y="1493"/>
                  </a:moveTo>
                  <a:lnTo>
                    <a:pt x="2336" y="1493"/>
                  </a:lnTo>
                  <a:lnTo>
                    <a:pt x="2372" y="1332"/>
                  </a:lnTo>
                  <a:cubicBezTo>
                    <a:pt x="2398" y="1212"/>
                    <a:pt x="2431" y="1028"/>
                    <a:pt x="2441" y="835"/>
                  </a:cubicBezTo>
                  <a:cubicBezTo>
                    <a:pt x="2457" y="523"/>
                    <a:pt x="2410" y="127"/>
                    <a:pt x="2100" y="15"/>
                  </a:cubicBezTo>
                  <a:cubicBezTo>
                    <a:pt x="2100" y="15"/>
                    <a:pt x="2050" y="0"/>
                    <a:pt x="1984" y="0"/>
                  </a:cubicBezTo>
                  <a:cubicBezTo>
                    <a:pt x="1720" y="0"/>
                    <a:pt x="1662" y="225"/>
                    <a:pt x="1651" y="358"/>
                  </a:cubicBezTo>
                  <a:cubicBezTo>
                    <a:pt x="1599" y="1005"/>
                    <a:pt x="1403" y="1442"/>
                    <a:pt x="1248" y="1694"/>
                  </a:cubicBezTo>
                  <a:lnTo>
                    <a:pt x="1149" y="1855"/>
                  </a:lnTo>
                  <a:lnTo>
                    <a:pt x="1149" y="1661"/>
                  </a:lnTo>
                  <a:cubicBezTo>
                    <a:pt x="1149" y="1593"/>
                    <a:pt x="1094" y="1538"/>
                    <a:pt x="1026" y="1538"/>
                  </a:cubicBezTo>
                  <a:lnTo>
                    <a:pt x="122" y="1538"/>
                  </a:lnTo>
                  <a:cubicBezTo>
                    <a:pt x="55" y="1538"/>
                    <a:pt x="0" y="1593"/>
                    <a:pt x="0" y="1661"/>
                  </a:cubicBezTo>
                  <a:lnTo>
                    <a:pt x="0" y="3796"/>
                  </a:lnTo>
                  <a:cubicBezTo>
                    <a:pt x="0" y="3864"/>
                    <a:pt x="55" y="3919"/>
                    <a:pt x="122" y="3919"/>
                  </a:cubicBezTo>
                  <a:lnTo>
                    <a:pt x="1026" y="3919"/>
                  </a:lnTo>
                  <a:cubicBezTo>
                    <a:pt x="1094" y="3919"/>
                    <a:pt x="1149" y="3864"/>
                    <a:pt x="1149" y="3796"/>
                  </a:cubicBezTo>
                  <a:lnTo>
                    <a:pt x="1149" y="3666"/>
                  </a:lnTo>
                  <a:lnTo>
                    <a:pt x="1234" y="3739"/>
                  </a:lnTo>
                  <a:cubicBezTo>
                    <a:pt x="1360" y="3848"/>
                    <a:pt x="1516" y="3908"/>
                    <a:pt x="1673" y="3908"/>
                  </a:cubicBezTo>
                  <a:lnTo>
                    <a:pt x="2589" y="3907"/>
                  </a:lnTo>
                  <a:cubicBezTo>
                    <a:pt x="2795" y="3907"/>
                    <a:pt x="2963" y="3740"/>
                    <a:pt x="2963" y="3534"/>
                  </a:cubicBezTo>
                  <a:cubicBezTo>
                    <a:pt x="2963" y="3507"/>
                    <a:pt x="2960" y="3481"/>
                    <a:pt x="2954" y="3455"/>
                  </a:cubicBezTo>
                  <a:lnTo>
                    <a:pt x="2933" y="3357"/>
                  </a:lnTo>
                  <a:lnTo>
                    <a:pt x="3021" y="3309"/>
                  </a:lnTo>
                  <a:cubicBezTo>
                    <a:pt x="3142" y="3244"/>
                    <a:pt x="3217" y="3118"/>
                    <a:pt x="3217" y="2980"/>
                  </a:cubicBezTo>
                  <a:cubicBezTo>
                    <a:pt x="3217" y="2944"/>
                    <a:pt x="3212" y="2908"/>
                    <a:pt x="3201" y="2874"/>
                  </a:cubicBezTo>
                  <a:lnTo>
                    <a:pt x="3175" y="2785"/>
                  </a:lnTo>
                  <a:lnTo>
                    <a:pt x="3249" y="2729"/>
                  </a:lnTo>
                  <a:cubicBezTo>
                    <a:pt x="3343" y="2658"/>
                    <a:pt x="3396" y="2550"/>
                    <a:pt x="3396" y="2431"/>
                  </a:cubicBezTo>
                  <a:cubicBezTo>
                    <a:pt x="3396" y="2409"/>
                    <a:pt x="3394" y="2387"/>
                    <a:pt x="3390" y="2365"/>
                  </a:cubicBezTo>
                  <a:lnTo>
                    <a:pt x="3371" y="2256"/>
                  </a:lnTo>
                  <a:lnTo>
                    <a:pt x="3474" y="2217"/>
                  </a:lnTo>
                  <a:cubicBezTo>
                    <a:pt x="3619" y="2162"/>
                    <a:pt x="3717" y="2022"/>
                    <a:pt x="3717" y="1867"/>
                  </a:cubicBezTo>
                  <a:cubicBezTo>
                    <a:pt x="3717" y="1661"/>
                    <a:pt x="3549" y="1493"/>
                    <a:pt x="3343" y="1493"/>
                  </a:cubicBezTo>
                  <a:close/>
                  <a:moveTo>
                    <a:pt x="904" y="3674"/>
                  </a:moveTo>
                  <a:lnTo>
                    <a:pt x="245" y="3674"/>
                  </a:lnTo>
                  <a:lnTo>
                    <a:pt x="245" y="1783"/>
                  </a:lnTo>
                  <a:lnTo>
                    <a:pt x="904" y="1783"/>
                  </a:lnTo>
                  <a:lnTo>
                    <a:pt x="904" y="3674"/>
                  </a:lnTo>
                  <a:close/>
                </a:path>
              </a:pathLst>
            </a:custGeom>
            <a:solidFill>
              <a:schemeClr val="tx1">
                <a:lumMod val="75000"/>
                <a:lumOff val="2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pic>
        <p:nvPicPr>
          <p:cNvPr id="18" name="图片 17"/>
          <p:cNvPicPr>
            <a:picLocks noChangeAspect="1"/>
          </p:cNvPicPr>
          <p:nvPr/>
        </p:nvPicPr>
        <p:blipFill rotWithShape="1">
          <a:blip r:embed="rId4"/>
          <a:srcRect l="2412" t="2646" r="1880" b="2340"/>
          <a:stretch>
            <a:fillRect/>
          </a:stretch>
        </p:blipFill>
        <p:spPr>
          <a:xfrm>
            <a:off x="7215505" y="512445"/>
            <a:ext cx="3959225" cy="5868035"/>
          </a:xfrm>
          <a:prstGeom prst="rect">
            <a:avLst/>
          </a:prstGeom>
        </p:spPr>
      </p:pic>
      <p:sp>
        <p:nvSpPr>
          <p:cNvPr id="2" name="文本框 1"/>
          <p:cNvSpPr txBox="1"/>
          <p:nvPr/>
        </p:nvSpPr>
        <p:spPr>
          <a:xfrm>
            <a:off x="7303135" y="512445"/>
            <a:ext cx="3871595" cy="5966460"/>
          </a:xfrm>
          <a:prstGeom prst="rect">
            <a:avLst/>
          </a:prstGeom>
          <a:noFill/>
        </p:spPr>
        <p:txBody>
          <a:bodyPr wrap="square" rtlCol="0">
            <a:noAutofit/>
          </a:bodyPr>
          <a:p>
            <a:pPr algn="ctr"/>
            <a:r>
              <a:rPr lang="zh-CN" altLang="en-US"/>
              <a:t>《羔羊》</a:t>
            </a:r>
            <a:endParaRPr lang="zh-CN" altLang="en-US"/>
          </a:p>
          <a:p>
            <a:pPr algn="ctr"/>
            <a:r>
              <a:rPr lang="zh-CN" altLang="en-US"/>
              <a:t>小羊羔谁创造了你</a:t>
            </a:r>
            <a:endParaRPr lang="zh-CN" altLang="en-US"/>
          </a:p>
          <a:p>
            <a:pPr algn="ctr"/>
            <a:r>
              <a:rPr lang="zh-CN" altLang="en-US"/>
              <a:t>你可知道谁创造了你</a:t>
            </a:r>
            <a:endParaRPr lang="zh-CN" altLang="en-US"/>
          </a:p>
          <a:p>
            <a:pPr algn="ctr"/>
            <a:r>
              <a:rPr lang="zh-CN" altLang="en-US"/>
              <a:t>给你生命，哺育着你</a:t>
            </a:r>
            <a:endParaRPr lang="zh-CN" altLang="en-US"/>
          </a:p>
          <a:p>
            <a:pPr algn="ctr"/>
            <a:r>
              <a:rPr lang="zh-CN" altLang="en-US"/>
              <a:t>在溪流旁，在青草地；</a:t>
            </a:r>
            <a:endParaRPr lang="zh-CN" altLang="en-US"/>
          </a:p>
          <a:p>
            <a:pPr algn="ctr"/>
            <a:r>
              <a:rPr lang="zh-CN" altLang="en-US"/>
              <a:t>给你穿上好看的衣裳，</a:t>
            </a:r>
            <a:endParaRPr lang="zh-CN" altLang="en-US"/>
          </a:p>
          <a:p>
            <a:pPr algn="ctr"/>
            <a:r>
              <a:rPr lang="zh-CN" altLang="en-US"/>
              <a:t>最软的衣裳毛茸茸多漂亮；</a:t>
            </a:r>
            <a:endParaRPr lang="zh-CN" altLang="en-US"/>
          </a:p>
          <a:p>
            <a:pPr algn="ctr"/>
            <a:r>
              <a:rPr lang="zh-CN" altLang="en-US"/>
              <a:t>给你这样温柔的声音，</a:t>
            </a:r>
            <a:endParaRPr lang="zh-CN" altLang="en-US"/>
          </a:p>
          <a:p>
            <a:pPr algn="ctr"/>
            <a:r>
              <a:rPr lang="zh-CN" altLang="en-US"/>
              <a:t>让所有的山谷都开心；</a:t>
            </a:r>
            <a:endParaRPr lang="zh-CN" altLang="en-US"/>
          </a:p>
          <a:p>
            <a:pPr algn="ctr"/>
            <a:r>
              <a:rPr lang="zh-CN" altLang="en-US"/>
              <a:t>小羔羊谁创造了你</a:t>
            </a:r>
            <a:endParaRPr lang="zh-CN" altLang="en-US"/>
          </a:p>
          <a:p>
            <a:pPr algn="ctr"/>
            <a:r>
              <a:rPr lang="zh-CN" altLang="en-US"/>
              <a:t>你可知道谁创造了你；</a:t>
            </a:r>
            <a:endParaRPr lang="zh-CN" altLang="en-US"/>
          </a:p>
          <a:p>
            <a:pPr algn="ctr"/>
            <a:r>
              <a:rPr lang="zh-CN" altLang="en-US"/>
              <a:t>小羔羊我要告诉你，</a:t>
            </a:r>
            <a:endParaRPr lang="zh-CN" altLang="en-US"/>
          </a:p>
          <a:p>
            <a:pPr algn="ctr"/>
            <a:r>
              <a:rPr lang="zh-CN" altLang="en-US"/>
              <a:t>小羔羊我要告诉你；</a:t>
            </a:r>
            <a:endParaRPr lang="zh-CN" altLang="en-US"/>
          </a:p>
          <a:p>
            <a:pPr algn="ctr"/>
            <a:r>
              <a:rPr lang="zh-CN" altLang="en-US"/>
              <a:t>他的名字跟你的一样，</a:t>
            </a:r>
            <a:endParaRPr lang="zh-CN" altLang="en-US"/>
          </a:p>
          <a:p>
            <a:pPr algn="ctr"/>
            <a:r>
              <a:rPr lang="zh-CN" altLang="en-US"/>
              <a:t>他也称他自己是羔羊；</a:t>
            </a:r>
            <a:endParaRPr lang="zh-CN" altLang="en-US"/>
          </a:p>
          <a:p>
            <a:pPr algn="ctr"/>
            <a:r>
              <a:rPr lang="zh-CN" altLang="en-US"/>
              <a:t>他又温顺又和蔼，</a:t>
            </a:r>
            <a:endParaRPr lang="zh-CN" altLang="en-US"/>
          </a:p>
          <a:p>
            <a:pPr algn="ctr"/>
            <a:r>
              <a:rPr lang="zh-CN" altLang="en-US"/>
              <a:t>他变成了一个小小孩，</a:t>
            </a:r>
            <a:endParaRPr lang="zh-CN" altLang="en-US"/>
          </a:p>
          <a:p>
            <a:pPr algn="ctr"/>
            <a:r>
              <a:rPr lang="zh-CN" altLang="en-US"/>
              <a:t>我是个小孩你是羔羊</a:t>
            </a:r>
            <a:endParaRPr lang="zh-CN" altLang="en-US"/>
          </a:p>
          <a:p>
            <a:pPr algn="ctr"/>
            <a:r>
              <a:rPr lang="zh-CN" altLang="en-US"/>
              <a:t>咱俩的名字跟他一样。</a:t>
            </a:r>
            <a:endParaRPr lang="zh-CN" altLang="en-US"/>
          </a:p>
          <a:p>
            <a:pPr algn="ctr"/>
            <a:r>
              <a:rPr lang="zh-CN" altLang="en-US"/>
              <a:t>小羔羊上帝保佑你。</a:t>
            </a:r>
            <a:endParaRPr lang="zh-CN" altLang="en-US"/>
          </a:p>
          <a:p>
            <a:pPr algn="ctr"/>
            <a:r>
              <a:rPr lang="zh-CN" altLang="en-US"/>
              <a:t>小羔羊上帝保佑你。</a:t>
            </a:r>
            <a:r>
              <a:rPr lang="en-US" altLang="zh-CN"/>
              <a:t> </a:t>
            </a:r>
            <a:endParaRPr lang="en-US" altLang="zh-CN"/>
          </a:p>
        </p:txBody>
      </p:sp>
      <p:pic>
        <p:nvPicPr>
          <p:cNvPr id="3" name="图片 2"/>
          <p:cNvPicPr>
            <a:picLocks noChangeAspect="1"/>
          </p:cNvPicPr>
          <p:nvPr/>
        </p:nvPicPr>
        <p:blipFill>
          <a:blip r:embed="rId12"/>
          <a:stretch>
            <a:fillRect/>
          </a:stretch>
        </p:blipFill>
        <p:spPr>
          <a:xfrm>
            <a:off x="3500120" y="633095"/>
            <a:ext cx="2506345" cy="2506345"/>
          </a:xfrm>
          <a:prstGeom prst="rect">
            <a:avLst/>
          </a:prstGeom>
        </p:spPr>
      </p:pic>
      <p:sp>
        <p:nvSpPr>
          <p:cNvPr id="19" name="Freeform 8"/>
          <p:cNvSpPr>
            <a:spLocks noEditPoints="1"/>
          </p:cNvSpPr>
          <p:nvPr/>
        </p:nvSpPr>
        <p:spPr bwMode="auto">
          <a:xfrm>
            <a:off x="870585" y="1323340"/>
            <a:ext cx="1606550" cy="1167130"/>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p>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7" name="椭圆 26"/>
          <p:cNvSpPr/>
          <p:nvPr>
            <p:custDataLst>
              <p:tags r:id="rId3"/>
            </p:custDataLst>
          </p:nvPr>
        </p:nvSpPr>
        <p:spPr>
          <a:xfrm>
            <a:off x="1848510" y="2318132"/>
            <a:ext cx="959901" cy="959901"/>
          </a:xfrm>
          <a:prstGeom prst="ellipse">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grpSp>
        <p:nvGrpSpPr>
          <p:cNvPr id="2" name="组合 1"/>
          <p:cNvGrpSpPr/>
          <p:nvPr>
            <p:custDataLst>
              <p:tags r:id="rId4"/>
            </p:custDataLst>
          </p:nvPr>
        </p:nvGrpSpPr>
        <p:grpSpPr>
          <a:xfrm>
            <a:off x="1003935" y="1344088"/>
            <a:ext cx="3488467" cy="4771597"/>
            <a:chOff x="1581" y="2117"/>
            <a:chExt cx="4166" cy="7514"/>
          </a:xfrm>
        </p:grpSpPr>
        <p:sp>
          <p:nvSpPr>
            <p:cNvPr id="25" name="圆角矩形 8"/>
            <p:cNvSpPr/>
            <p:nvPr>
              <p:custDataLst>
                <p:tags r:id="rId5"/>
              </p:custDataLst>
            </p:nvPr>
          </p:nvSpPr>
          <p:spPr>
            <a:xfrm>
              <a:off x="1611" y="2117"/>
              <a:ext cx="4112"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sp>
          <p:nvSpPr>
            <p:cNvPr id="28" name="矩形 27"/>
            <p:cNvSpPr/>
            <p:nvPr>
              <p:custDataLst>
                <p:tags r:id="rId6"/>
              </p:custDataLst>
            </p:nvPr>
          </p:nvSpPr>
          <p:spPr>
            <a:xfrm>
              <a:off x="3138" y="2211"/>
              <a:ext cx="1058" cy="1016"/>
            </a:xfrm>
            <a:prstGeom prst="rect">
              <a:avLst/>
            </a:prstGeom>
          </p:spPr>
          <p:txBody>
            <a:bodyPr wrap="square" anchor="ctr">
              <a:spAutoFit/>
            </a:bodyPr>
            <a:lstStyle/>
            <a:p>
              <a:pPr algn="ctr"/>
              <a:r>
                <a:rPr lang="en-US" altLang="zh-CN" sz="3600" dirty="0">
                  <a:solidFill>
                    <a:schemeClr val="tx1">
                      <a:lumMod val="65000"/>
                      <a:lumOff val="35000"/>
                    </a:schemeClr>
                  </a:solidFill>
                  <a:cs typeface="+mn-ea"/>
                  <a:sym typeface="+mn-lt"/>
                </a:rPr>
                <a:t>01</a:t>
              </a:r>
              <a:endParaRPr lang="en-US" altLang="zh-CN" sz="3600" dirty="0">
                <a:solidFill>
                  <a:schemeClr val="tx1">
                    <a:lumMod val="65000"/>
                    <a:lumOff val="35000"/>
                  </a:schemeClr>
                </a:solidFill>
                <a:cs typeface="+mn-ea"/>
                <a:sym typeface="+mn-lt"/>
              </a:endParaRPr>
            </a:p>
          </p:txBody>
        </p:sp>
        <p:sp>
          <p:nvSpPr>
            <p:cNvPr id="29" name="矩形 28"/>
            <p:cNvSpPr/>
            <p:nvPr>
              <p:custDataLst>
                <p:tags r:id="rId7"/>
              </p:custDataLst>
            </p:nvPr>
          </p:nvSpPr>
          <p:spPr>
            <a:xfrm>
              <a:off x="1581" y="3227"/>
              <a:ext cx="4166" cy="6404"/>
            </a:xfrm>
            <a:prstGeom prst="rect">
              <a:avLst/>
            </a:prstGeom>
            <a:solidFill>
              <a:schemeClr val="bg1">
                <a:lumMod val="95000"/>
              </a:schemeClr>
            </a:solidFill>
          </p:spPr>
          <p:txBody>
            <a:bodyPr wrap="square">
              <a:noAutofit/>
            </a:bodyPr>
            <a:lstStyle/>
            <a:p>
              <a:pPr indent="0" algn="l" fontAlgn="auto">
                <a:lnSpc>
                  <a:spcPct val="150000"/>
                </a:lnSpc>
              </a:pPr>
              <a:r>
                <a:rPr lang="en-US" altLang="zh-CN" sz="1600" b="1" dirty="0">
                  <a:solidFill>
                    <a:schemeClr val="tx1"/>
                  </a:solidFill>
                  <a:uFillTx/>
                  <a:cs typeface="+mn-ea"/>
                  <a:sym typeface="+mn-lt"/>
                </a:rPr>
                <a:t>Line Comparison 1: </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Original: "Gave thee life &amp; bid thee feed, / By the stream &amp; o'er the mead;"</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Yang's Version: “</a:t>
              </a:r>
              <a:r>
                <a:rPr lang="zh-CN" altLang="en-US" sz="1600" dirty="0">
                  <a:solidFill>
                    <a:schemeClr val="tx1"/>
                  </a:solidFill>
                  <a:uFillTx/>
                  <a:cs typeface="+mn-ea"/>
                  <a:sym typeface="+mn-lt"/>
                </a:rPr>
                <a:t>给你生命，哺育着你</a:t>
              </a:r>
              <a:r>
                <a:rPr lang="en-US" altLang="zh-CN" sz="1600" dirty="0">
                  <a:solidFill>
                    <a:schemeClr val="tx1"/>
                  </a:solidFill>
                  <a:uFillTx/>
                  <a:cs typeface="+mn-ea"/>
                  <a:sym typeface="+mn-lt"/>
                </a:rPr>
                <a:t> / </a:t>
              </a:r>
              <a:r>
                <a:rPr lang="zh-CN" altLang="en-US" sz="1600" dirty="0">
                  <a:solidFill>
                    <a:schemeClr val="tx1"/>
                  </a:solidFill>
                  <a:uFillTx/>
                  <a:cs typeface="+mn-ea"/>
                  <a:sym typeface="+mn-lt"/>
                </a:rPr>
                <a:t>在溪流旁，在青草地；</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Commentary : “</a:t>
              </a:r>
              <a:r>
                <a:rPr lang="zh-CN" altLang="en-US" sz="1600" dirty="0">
                  <a:solidFill>
                    <a:schemeClr val="tx1"/>
                  </a:solidFill>
                  <a:uFillTx/>
                  <a:cs typeface="+mn-ea"/>
                  <a:sym typeface="+mn-lt"/>
                </a:rPr>
                <a:t>哺育着你</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增添了原文字面没有的</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养育</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动作，使画面更亲切，强调了呵护关系。</a:t>
              </a:r>
              <a:endParaRPr lang="zh-CN" altLang="en-US" sz="1600" dirty="0">
                <a:solidFill>
                  <a:schemeClr val="tx1"/>
                </a:solidFill>
                <a:uFillTx/>
                <a:cs typeface="+mn-ea"/>
                <a:sym typeface="+mn-lt"/>
              </a:endParaRPr>
            </a:p>
          </p:txBody>
        </p:sp>
      </p:grpSp>
      <p:sp>
        <p:nvSpPr>
          <p:cNvPr id="33" name="矩形 32"/>
          <p:cNvSpPr/>
          <p:nvPr>
            <p:custDataLst>
              <p:tags r:id="rId8"/>
            </p:custDataLst>
          </p:nvPr>
        </p:nvSpPr>
        <p:spPr>
          <a:xfrm>
            <a:off x="5769630" y="1805077"/>
            <a:ext cx="652743" cy="646331"/>
          </a:xfrm>
          <a:prstGeom prst="rect">
            <a:avLst/>
          </a:prstGeom>
        </p:spPr>
        <p:txBody>
          <a:bodyPr wrap="none" anchor="ctr">
            <a:spAutoFit/>
          </a:bodyPr>
          <a:lstStyle/>
          <a:p>
            <a:pPr algn="ctr"/>
            <a:r>
              <a:rPr lang="en-US" altLang="zh-CN" sz="3600" dirty="0">
                <a:solidFill>
                  <a:schemeClr val="bg1"/>
                </a:solidFill>
                <a:cs typeface="+mn-ea"/>
                <a:sym typeface="+mn-lt"/>
              </a:rPr>
              <a:t>02</a:t>
            </a:r>
            <a:endParaRPr lang="en-US" altLang="zh-CN" sz="3600" dirty="0">
              <a:solidFill>
                <a:schemeClr val="bg1"/>
              </a:solidFill>
              <a:cs typeface="+mn-ea"/>
              <a:sym typeface="+mn-lt"/>
            </a:endParaRPr>
          </a:p>
        </p:txBody>
      </p:sp>
      <p:grpSp>
        <p:nvGrpSpPr>
          <p:cNvPr id="3" name="组合 2"/>
          <p:cNvGrpSpPr/>
          <p:nvPr>
            <p:custDataLst>
              <p:tags r:id="rId9"/>
            </p:custDataLst>
          </p:nvPr>
        </p:nvGrpSpPr>
        <p:grpSpPr>
          <a:xfrm>
            <a:off x="4912360" y="1344295"/>
            <a:ext cx="2657475" cy="4771390"/>
            <a:chOff x="1538" y="2117"/>
            <a:chExt cx="4185" cy="7514"/>
          </a:xfrm>
        </p:grpSpPr>
        <p:sp>
          <p:nvSpPr>
            <p:cNvPr id="5" name="圆角矩形 8"/>
            <p:cNvSpPr/>
            <p:nvPr>
              <p:custDataLst>
                <p:tags r:id="rId10"/>
              </p:custDataLst>
            </p:nvPr>
          </p:nvSpPr>
          <p:spPr>
            <a:xfrm>
              <a:off x="1611" y="2117"/>
              <a:ext cx="4112"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HK" altLang="en-US">
                <a:cs typeface="+mn-ea"/>
                <a:sym typeface="+mn-lt"/>
              </a:endParaRPr>
            </a:p>
          </p:txBody>
        </p:sp>
        <p:sp>
          <p:nvSpPr>
            <p:cNvPr id="6" name="矩形 5"/>
            <p:cNvSpPr/>
            <p:nvPr>
              <p:custDataLst>
                <p:tags r:id="rId11"/>
              </p:custDataLst>
            </p:nvPr>
          </p:nvSpPr>
          <p:spPr>
            <a:xfrm>
              <a:off x="3145" y="2211"/>
              <a:ext cx="1046" cy="1016"/>
            </a:xfrm>
            <a:prstGeom prst="rect">
              <a:avLst/>
            </a:prstGeom>
          </p:spPr>
          <p:txBody>
            <a:bodyPr wrap="none" anchor="ctr">
              <a:spAutoFit/>
            </a:bodyPr>
            <a:p>
              <a:pPr algn="ctr"/>
              <a:r>
                <a:rPr lang="en-US" altLang="zh-CN" sz="3600" dirty="0">
                  <a:solidFill>
                    <a:schemeClr val="tx1">
                      <a:lumMod val="65000"/>
                      <a:lumOff val="35000"/>
                    </a:schemeClr>
                  </a:solidFill>
                  <a:cs typeface="+mn-ea"/>
                  <a:sym typeface="+mn-lt"/>
                </a:rPr>
                <a:t>02</a:t>
              </a:r>
              <a:endParaRPr lang="en-US" altLang="zh-CN" sz="3600" dirty="0">
                <a:solidFill>
                  <a:schemeClr val="tx1">
                    <a:lumMod val="65000"/>
                    <a:lumOff val="35000"/>
                  </a:schemeClr>
                </a:solidFill>
                <a:cs typeface="+mn-ea"/>
                <a:sym typeface="+mn-lt"/>
              </a:endParaRPr>
            </a:p>
          </p:txBody>
        </p:sp>
        <p:sp>
          <p:nvSpPr>
            <p:cNvPr id="9" name="矩形 8"/>
            <p:cNvSpPr/>
            <p:nvPr>
              <p:custDataLst>
                <p:tags r:id="rId12"/>
              </p:custDataLst>
            </p:nvPr>
          </p:nvSpPr>
          <p:spPr>
            <a:xfrm>
              <a:off x="1538" y="3227"/>
              <a:ext cx="4185" cy="6404"/>
            </a:xfrm>
            <a:prstGeom prst="rect">
              <a:avLst/>
            </a:prstGeom>
            <a:solidFill>
              <a:schemeClr val="bg1">
                <a:lumMod val="95000"/>
              </a:schemeClr>
            </a:solidFill>
          </p:spPr>
          <p:txBody>
            <a:bodyPr wrap="square">
              <a:noAutofit/>
            </a:bodyPr>
            <a:p>
              <a:pPr indent="0" algn="l" fontAlgn="auto">
                <a:lnSpc>
                  <a:spcPct val="150000"/>
                </a:lnSpc>
              </a:pPr>
              <a:r>
                <a:rPr lang="en-US" altLang="zh-CN" sz="1600" b="1" dirty="0">
                  <a:solidFill>
                    <a:schemeClr val="tx1"/>
                  </a:solidFill>
                  <a:uFillTx/>
                  <a:cs typeface="+mn-ea"/>
                  <a:sym typeface="+mn-lt"/>
                </a:rPr>
                <a:t>Line Comparison 2: </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Original: "Gave thee clothing of delight, / Softest clothing wooly bright;"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Yang's Version: “</a:t>
              </a:r>
              <a:r>
                <a:rPr lang="zh-CN" altLang="en-US" sz="1600" dirty="0">
                  <a:solidFill>
                    <a:schemeClr val="tx1"/>
                  </a:solidFill>
                  <a:uFillTx/>
                  <a:cs typeface="+mn-ea"/>
                  <a:sym typeface="+mn-lt"/>
                </a:rPr>
                <a:t>给你穿上好看的衣裳，</a:t>
              </a:r>
              <a:r>
                <a:rPr lang="en-US" altLang="zh-CN" sz="1600" dirty="0">
                  <a:solidFill>
                    <a:schemeClr val="tx1"/>
                  </a:solidFill>
                  <a:uFillTx/>
                  <a:cs typeface="+mn-ea"/>
                  <a:sym typeface="+mn-lt"/>
                </a:rPr>
                <a:t> / </a:t>
              </a:r>
              <a:r>
                <a:rPr lang="zh-CN" altLang="en-US" sz="1600" dirty="0">
                  <a:solidFill>
                    <a:schemeClr val="tx1"/>
                  </a:solidFill>
                  <a:uFillTx/>
                  <a:cs typeface="+mn-ea"/>
                  <a:sym typeface="+mn-lt"/>
                </a:rPr>
                <a:t>最软的衣裳毛茸茸多漂亮；</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Commentary: “</a:t>
              </a:r>
              <a:r>
                <a:rPr lang="zh-CN" altLang="en-US" sz="1600" dirty="0">
                  <a:solidFill>
                    <a:schemeClr val="tx1"/>
                  </a:solidFill>
                  <a:uFillTx/>
                  <a:cs typeface="+mn-ea"/>
                  <a:sym typeface="+mn-lt"/>
                </a:rPr>
                <a:t>好看的</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毛茸茸多漂亮</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用语口语化，充满童真和赞赏的口吻，非常符合</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天真</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的特质。</a:t>
              </a:r>
              <a:endParaRPr lang="zh-CN" altLang="en-US" sz="1600" dirty="0">
                <a:solidFill>
                  <a:schemeClr val="tx1"/>
                </a:solidFill>
                <a:uFillTx/>
                <a:cs typeface="+mn-ea"/>
                <a:sym typeface="+mn-lt"/>
              </a:endParaRPr>
            </a:p>
          </p:txBody>
        </p:sp>
      </p:grpSp>
      <p:grpSp>
        <p:nvGrpSpPr>
          <p:cNvPr id="10" name="组合 9"/>
          <p:cNvGrpSpPr/>
          <p:nvPr>
            <p:custDataLst>
              <p:tags r:id="rId13"/>
            </p:custDataLst>
          </p:nvPr>
        </p:nvGrpSpPr>
        <p:grpSpPr>
          <a:xfrm>
            <a:off x="8037830" y="1403601"/>
            <a:ext cx="3378835" cy="4712159"/>
            <a:chOff x="1611" y="1540"/>
            <a:chExt cx="4142" cy="5724"/>
          </a:xfrm>
        </p:grpSpPr>
        <p:sp>
          <p:nvSpPr>
            <p:cNvPr id="11" name="圆角矩形 8"/>
            <p:cNvSpPr/>
            <p:nvPr>
              <p:custDataLst>
                <p:tags r:id="rId14"/>
              </p:custDataLst>
            </p:nvPr>
          </p:nvSpPr>
          <p:spPr>
            <a:xfrm>
              <a:off x="1635" y="1540"/>
              <a:ext cx="4112"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sp>
          <p:nvSpPr>
            <p:cNvPr id="12" name="矩形 11"/>
            <p:cNvSpPr/>
            <p:nvPr>
              <p:custDataLst>
                <p:tags r:id="rId15"/>
              </p:custDataLst>
            </p:nvPr>
          </p:nvSpPr>
          <p:spPr>
            <a:xfrm>
              <a:off x="3132" y="1540"/>
              <a:ext cx="1046" cy="784"/>
            </a:xfrm>
            <a:prstGeom prst="rect">
              <a:avLst/>
            </a:prstGeom>
          </p:spPr>
          <p:txBody>
            <a:bodyPr wrap="square" anchor="ctr">
              <a:spAutoFit/>
            </a:bodyPr>
            <a:lstStyle/>
            <a:p>
              <a:pPr algn="ctr"/>
              <a:r>
                <a:rPr lang="en-US" altLang="zh-CN" sz="3600" dirty="0">
                  <a:solidFill>
                    <a:schemeClr val="tx1">
                      <a:lumMod val="65000"/>
                      <a:lumOff val="35000"/>
                    </a:schemeClr>
                  </a:solidFill>
                  <a:cs typeface="+mn-ea"/>
                  <a:sym typeface="+mn-lt"/>
                </a:rPr>
                <a:t>03</a:t>
              </a:r>
              <a:endParaRPr lang="en-US" altLang="zh-CN" sz="3600" dirty="0">
                <a:solidFill>
                  <a:schemeClr val="tx1">
                    <a:lumMod val="65000"/>
                    <a:lumOff val="35000"/>
                  </a:schemeClr>
                </a:solidFill>
                <a:cs typeface="+mn-ea"/>
                <a:sym typeface="+mn-lt"/>
              </a:endParaRPr>
            </a:p>
          </p:txBody>
        </p:sp>
        <p:sp>
          <p:nvSpPr>
            <p:cNvPr id="13" name="矩形 12"/>
            <p:cNvSpPr/>
            <p:nvPr>
              <p:custDataLst>
                <p:tags r:id="rId16"/>
              </p:custDataLst>
            </p:nvPr>
          </p:nvSpPr>
          <p:spPr>
            <a:xfrm>
              <a:off x="1611" y="2324"/>
              <a:ext cx="4142" cy="4940"/>
            </a:xfrm>
            <a:prstGeom prst="rect">
              <a:avLst/>
            </a:prstGeom>
            <a:solidFill>
              <a:schemeClr val="bg1">
                <a:lumMod val="95000"/>
              </a:schemeClr>
            </a:solidFill>
          </p:spPr>
          <p:txBody>
            <a:bodyPr wrap="square">
              <a:noAutofit/>
            </a:bodyPr>
            <a:lstStyle/>
            <a:p>
              <a:pPr indent="0" algn="l" fontAlgn="auto">
                <a:lnSpc>
                  <a:spcPct val="150000"/>
                </a:lnSpc>
              </a:pPr>
              <a:r>
                <a:rPr lang="en-US" altLang="zh-CN" sz="1600" b="1" dirty="0">
                  <a:solidFill>
                    <a:schemeClr val="tx1"/>
                  </a:solidFill>
                  <a:uFillTx/>
                  <a:cs typeface="+mn-ea"/>
                  <a:sym typeface="+mn-lt"/>
                </a:rPr>
                <a:t>Line Comparison 3: </a:t>
              </a:r>
              <a:endParaRPr lang="en-US" altLang="zh-CN" sz="1600" dirty="0">
                <a:solidFill>
                  <a:schemeClr val="tx1"/>
                </a:solidFill>
                <a:uFillTx/>
                <a:cs typeface="+mn-ea"/>
                <a:sym typeface="+mn-lt"/>
              </a:endParaRPr>
            </a:p>
            <a:p>
              <a:pPr indent="0" algn="l" fontAlgn="auto">
                <a:lnSpc>
                  <a:spcPct val="100000"/>
                </a:lnSpc>
              </a:pPr>
              <a:r>
                <a:rPr lang="en-US" altLang="zh-CN" sz="1600" dirty="0">
                  <a:solidFill>
                    <a:schemeClr val="tx1"/>
                  </a:solidFill>
                  <a:uFillTx/>
                  <a:cs typeface="+mn-ea"/>
                  <a:sym typeface="+mn-lt"/>
                </a:rPr>
                <a:t>Original: "I a child &amp; thou a lamb, / We are called by his name."</a:t>
              </a:r>
              <a:endParaRPr lang="en-US" altLang="zh-CN" sz="1600" dirty="0">
                <a:solidFill>
                  <a:schemeClr val="tx1"/>
                </a:solidFill>
                <a:uFillTx/>
                <a:cs typeface="+mn-ea"/>
                <a:sym typeface="+mn-lt"/>
              </a:endParaRPr>
            </a:p>
            <a:p>
              <a:pPr indent="0" algn="l" fontAlgn="auto">
                <a:lnSpc>
                  <a:spcPct val="100000"/>
                </a:lnSpc>
              </a:pPr>
              <a:r>
                <a:rPr lang="en-US" altLang="zh-CN" sz="1600" dirty="0">
                  <a:solidFill>
                    <a:schemeClr val="tx1"/>
                  </a:solidFill>
                  <a:uFillTx/>
                  <a:cs typeface="+mn-ea"/>
                  <a:sym typeface="+mn-lt"/>
                </a:rPr>
                <a:t>Yang's Version: “</a:t>
              </a:r>
              <a:r>
                <a:rPr lang="zh-CN" altLang="en-US" sz="1600" dirty="0">
                  <a:solidFill>
                    <a:schemeClr val="tx1"/>
                  </a:solidFill>
                  <a:uFillTx/>
                  <a:cs typeface="+mn-ea"/>
                  <a:sym typeface="+mn-lt"/>
                </a:rPr>
                <a:t>我是个小孩你是羔羊</a:t>
              </a:r>
              <a:r>
                <a:rPr lang="en-US" altLang="zh-CN" sz="1600" dirty="0">
                  <a:solidFill>
                    <a:schemeClr val="tx1"/>
                  </a:solidFill>
                  <a:uFillTx/>
                  <a:cs typeface="+mn-ea"/>
                  <a:sym typeface="+mn-lt"/>
                </a:rPr>
                <a:t> / </a:t>
              </a:r>
              <a:r>
                <a:rPr lang="zh-CN" altLang="en-US" sz="1600" dirty="0">
                  <a:solidFill>
                    <a:schemeClr val="tx1"/>
                  </a:solidFill>
                  <a:uFillTx/>
                  <a:cs typeface="+mn-ea"/>
                  <a:sym typeface="+mn-lt"/>
                </a:rPr>
                <a:t>咱俩的名字跟他一样。</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00000"/>
                </a:lnSpc>
              </a:pPr>
              <a:r>
                <a:rPr lang="en-US" altLang="zh-CN" sz="1600" dirty="0">
                  <a:solidFill>
                    <a:schemeClr val="tx1"/>
                  </a:solidFill>
                  <a:uFillTx/>
                  <a:cs typeface="+mn-ea"/>
                  <a:sym typeface="+mn-lt"/>
                </a:rPr>
                <a:t>Commentary : “</a:t>
              </a:r>
              <a:r>
                <a:rPr lang="zh-CN" altLang="en-US" sz="1600" dirty="0">
                  <a:solidFill>
                    <a:schemeClr val="tx1"/>
                  </a:solidFill>
                  <a:uFillTx/>
                  <a:cs typeface="+mn-ea"/>
                  <a:sym typeface="+mn-lt"/>
                </a:rPr>
                <a:t>咱俩</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这个代词极具口语色彩和亲和力，拉近了孩子、羔羊和读者之间的距离，生动体现了</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一体</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的概念。</a:t>
              </a:r>
              <a:endParaRPr lang="zh-CN" altLang="en-US" sz="1600" dirty="0">
                <a:solidFill>
                  <a:schemeClr val="tx1"/>
                </a:solidFill>
                <a:uFillTx/>
                <a:cs typeface="+mn-ea"/>
                <a:sym typeface="+mn-lt"/>
              </a:endParaRPr>
            </a:p>
            <a:p>
              <a:pPr indent="0" algn="l" fontAlgn="auto">
                <a:lnSpc>
                  <a:spcPct val="100000"/>
                </a:lnSpc>
              </a:pPr>
              <a:r>
                <a:rPr lang="en-US" altLang="zh-CN" sz="1600" dirty="0">
                  <a:solidFill>
                    <a:schemeClr val="tx1"/>
                  </a:solidFill>
                  <a:uFillTx/>
                  <a:cs typeface="+mn-ea"/>
                  <a:sym typeface="+mn-lt"/>
                </a:rPr>
                <a:t>Overall : </a:t>
              </a:r>
              <a:r>
                <a:rPr lang="zh-CN" altLang="en-US" sz="1600" dirty="0">
                  <a:solidFill>
                    <a:schemeClr val="tx1"/>
                  </a:solidFill>
                  <a:uFillTx/>
                  <a:cs typeface="+mn-ea"/>
                  <a:sym typeface="+mn-lt"/>
                </a:rPr>
                <a:t>杨苡的译本优先考虑流畅性和童趣，采用归化策略，使译文读起来像一首</a:t>
              </a:r>
              <a:r>
                <a:rPr lang="zh-CN" altLang="en-US" sz="1600" dirty="0">
                  <a:solidFill>
                    <a:schemeClr val="tx1"/>
                  </a:solidFill>
                  <a:uFillTx/>
                  <a:cs typeface="+mn-ea"/>
                  <a:sym typeface="+mn-lt"/>
                </a:rPr>
                <a:t>自然的中文童谣，弱化了原诗的古语感和宗教术语，但精神内核（天真、关爱、一体）传达得非常好</a:t>
              </a:r>
              <a:r>
                <a:rPr lang="zh-CN" altLang="en-US" sz="1600" dirty="0">
                  <a:solidFill>
                    <a:schemeClr val="tx1"/>
                  </a:solidFill>
                  <a:uFillTx/>
                  <a:cs typeface="+mn-ea"/>
                  <a:sym typeface="+mn-lt"/>
                </a:rPr>
                <a:t>。</a:t>
              </a:r>
              <a:endParaRPr lang="zh-CN" altLang="en-US" sz="1600" dirty="0">
                <a:solidFill>
                  <a:schemeClr val="tx1"/>
                </a:solidFill>
                <a:uFillTx/>
                <a:cs typeface="+mn-ea"/>
                <a:sym typeface="+mn-lt"/>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64490" y="3225165"/>
            <a:ext cx="5615305" cy="1529080"/>
            <a:chOff x="709" y="1658"/>
            <a:chExt cx="8843" cy="2408"/>
          </a:xfrm>
        </p:grpSpPr>
        <p:pic>
          <p:nvPicPr>
            <p:cNvPr id="15" name="图片 14"/>
            <p:cNvPicPr>
              <a:picLocks noChangeAspect="1"/>
            </p:cNvPicPr>
            <p:nvPr>
              <p:custDataLst>
                <p:tags r:id="rId3"/>
              </p:custDataLst>
            </p:nvPr>
          </p:nvPicPr>
          <p:blipFill rotWithShape="1">
            <a:blip r:embed="rId4"/>
            <a:srcRect l="2412" t="2646" r="1880" b="2340"/>
            <a:stretch>
              <a:fillRect/>
            </a:stretch>
          </p:blipFill>
          <p:spPr>
            <a:xfrm>
              <a:off x="709" y="1658"/>
              <a:ext cx="2409" cy="2409"/>
            </a:xfrm>
            <a:prstGeom prst="rect">
              <a:avLst/>
            </a:prstGeom>
          </p:spPr>
        </p:pic>
        <p:sp>
          <p:nvSpPr>
            <p:cNvPr id="6" name="矩形 5"/>
            <p:cNvSpPr/>
            <p:nvPr>
              <p:custDataLst>
                <p:tags r:id="rId5"/>
              </p:custDataLst>
            </p:nvPr>
          </p:nvSpPr>
          <p:spPr>
            <a:xfrm>
              <a:off x="3160" y="1658"/>
              <a:ext cx="6393" cy="240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6"/>
              </p:custDataLst>
            </p:nvPr>
          </p:nvSpPr>
          <p:spPr>
            <a:xfrm>
              <a:off x="3439" y="2028"/>
              <a:ext cx="5206" cy="1910"/>
            </a:xfrm>
            <a:prstGeom prst="rect">
              <a:avLst/>
            </a:prstGeom>
            <a:noFill/>
          </p:spPr>
          <p:txBody>
            <a:bodyPr wrap="square" rtlCol="0">
              <a:noAutofit/>
            </a:bodyPr>
            <a:lstStyle/>
            <a:p>
              <a:pPr>
                <a:lnSpc>
                  <a:spcPts val="2000"/>
                </a:lnSpc>
              </a:pPr>
              <a:r>
                <a:rPr lang="en-US" altLang="zh-CN" dirty="0">
                  <a:solidFill>
                    <a:schemeClr val="tx1">
                      <a:lumMod val="50000"/>
                      <a:lumOff val="50000"/>
                    </a:schemeClr>
                  </a:solidFill>
                  <a:cs typeface="+mn-ea"/>
                  <a:sym typeface="+mn-lt"/>
                </a:rPr>
                <a:t>Comparison 2: Jessica 's Translation(</a:t>
              </a:r>
              <a:r>
                <a:rPr lang="zh-CN" altLang="en-US" dirty="0">
                  <a:solidFill>
                    <a:schemeClr val="tx1">
                      <a:lumMod val="50000"/>
                      <a:lumOff val="50000"/>
                    </a:schemeClr>
                  </a:solidFill>
                  <a:cs typeface="+mn-ea"/>
                  <a:sym typeface="+mn-lt"/>
                </a:rPr>
                <a:t>小秸</a:t>
              </a:r>
              <a:r>
                <a:rPr lang="en-US" altLang="zh-CN" dirty="0">
                  <a:solidFill>
                    <a:schemeClr val="tx1">
                      <a:lumMod val="50000"/>
                      <a:lumOff val="50000"/>
                    </a:schemeClr>
                  </a:solidFill>
                  <a:cs typeface="+mn-ea"/>
                  <a:sym typeface="+mn-lt"/>
                </a:rPr>
                <a:t>) </a:t>
              </a:r>
              <a:r>
                <a:rPr lang="zh-CN" altLang="en-US" dirty="0">
                  <a:solidFill>
                    <a:schemeClr val="tx1">
                      <a:lumMod val="50000"/>
                      <a:lumOff val="50000"/>
                    </a:schemeClr>
                  </a:solidFill>
                  <a:cs typeface="+mn-ea"/>
                  <a:sym typeface="+mn-lt"/>
                </a:rPr>
                <a:t>（网易）</a:t>
              </a:r>
              <a:endParaRPr lang="zh-CN" altLang="en-US" dirty="0">
                <a:solidFill>
                  <a:schemeClr val="tx1">
                    <a:lumMod val="50000"/>
                    <a:lumOff val="50000"/>
                  </a:schemeClr>
                </a:solidFill>
                <a:cs typeface="+mn-ea"/>
                <a:sym typeface="+mn-lt"/>
              </a:endParaRPr>
            </a:p>
          </p:txBody>
        </p:sp>
        <p:sp>
          <p:nvSpPr>
            <p:cNvPr id="13" name="smartphone_149933"/>
            <p:cNvSpPr>
              <a:spLocks noChangeAspect="1"/>
            </p:cNvSpPr>
            <p:nvPr>
              <p:custDataLst>
                <p:tags r:id="rId7"/>
              </p:custDataLst>
            </p:nvPr>
          </p:nvSpPr>
          <p:spPr bwMode="auto">
            <a:xfrm>
              <a:off x="1577" y="2510"/>
              <a:ext cx="672" cy="706"/>
            </a:xfrm>
            <a:custGeom>
              <a:avLst/>
              <a:gdLst>
                <a:gd name="connsiteX0" fmla="*/ 405082 w 577058"/>
                <a:gd name="connsiteY0" fmla="*/ 515747 h 606761"/>
                <a:gd name="connsiteX1" fmla="*/ 425247 w 577058"/>
                <a:gd name="connsiteY1" fmla="*/ 535851 h 606761"/>
                <a:gd name="connsiteX2" fmla="*/ 405082 w 577058"/>
                <a:gd name="connsiteY2" fmla="*/ 555955 h 606761"/>
                <a:gd name="connsiteX3" fmla="*/ 384917 w 577058"/>
                <a:gd name="connsiteY3" fmla="*/ 535851 h 606761"/>
                <a:gd name="connsiteX4" fmla="*/ 405082 w 577058"/>
                <a:gd name="connsiteY4" fmla="*/ 515747 h 606761"/>
                <a:gd name="connsiteX5" fmla="*/ 404643 w 577058"/>
                <a:gd name="connsiteY5" fmla="*/ 495269 h 606761"/>
                <a:gd name="connsiteX6" fmla="*/ 364388 w 577058"/>
                <a:gd name="connsiteY6" fmla="*/ 536225 h 606761"/>
                <a:gd name="connsiteX7" fmla="*/ 404643 w 577058"/>
                <a:gd name="connsiteY7" fmla="*/ 576423 h 606761"/>
                <a:gd name="connsiteX8" fmla="*/ 445658 w 577058"/>
                <a:gd name="connsiteY8" fmla="*/ 536225 h 606761"/>
                <a:gd name="connsiteX9" fmla="*/ 404643 w 577058"/>
                <a:gd name="connsiteY9" fmla="*/ 495269 h 606761"/>
                <a:gd name="connsiteX10" fmla="*/ 283118 w 577058"/>
                <a:gd name="connsiteY10" fmla="*/ 151690 h 606761"/>
                <a:gd name="connsiteX11" fmla="*/ 161592 w 577058"/>
                <a:gd name="connsiteY11" fmla="*/ 273042 h 606761"/>
                <a:gd name="connsiteX12" fmla="*/ 283118 w 577058"/>
                <a:gd name="connsiteY12" fmla="*/ 394395 h 606761"/>
                <a:gd name="connsiteX13" fmla="*/ 404643 w 577058"/>
                <a:gd name="connsiteY13" fmla="*/ 273042 h 606761"/>
                <a:gd name="connsiteX14" fmla="*/ 283118 w 577058"/>
                <a:gd name="connsiteY14" fmla="*/ 151690 h 606761"/>
                <a:gd name="connsiteX15" fmla="*/ 252736 w 577058"/>
                <a:gd name="connsiteY15" fmla="*/ 81154 h 606761"/>
                <a:gd name="connsiteX16" fmla="*/ 252736 w 577058"/>
                <a:gd name="connsiteY16" fmla="*/ 135004 h 606761"/>
                <a:gd name="connsiteX17" fmla="*/ 283118 w 577058"/>
                <a:gd name="connsiteY17" fmla="*/ 131212 h 606761"/>
                <a:gd name="connsiteX18" fmla="*/ 425151 w 577058"/>
                <a:gd name="connsiteY18" fmla="*/ 273042 h 606761"/>
                <a:gd name="connsiteX19" fmla="*/ 283118 w 577058"/>
                <a:gd name="connsiteY19" fmla="*/ 414873 h 606761"/>
                <a:gd name="connsiteX20" fmla="*/ 252736 w 577058"/>
                <a:gd name="connsiteY20" fmla="*/ 411081 h 606761"/>
                <a:gd name="connsiteX21" fmla="*/ 252736 w 577058"/>
                <a:gd name="connsiteY21" fmla="*/ 464931 h 606761"/>
                <a:gd name="connsiteX22" fmla="*/ 556550 w 577058"/>
                <a:gd name="connsiteY22" fmla="*/ 464931 h 606761"/>
                <a:gd name="connsiteX23" fmla="*/ 556550 w 577058"/>
                <a:gd name="connsiteY23" fmla="*/ 81154 h 606761"/>
                <a:gd name="connsiteX24" fmla="*/ 435025 w 577058"/>
                <a:gd name="connsiteY24" fmla="*/ 30338 h 606761"/>
                <a:gd name="connsiteX25" fmla="*/ 425151 w 577058"/>
                <a:gd name="connsiteY25" fmla="*/ 40198 h 606761"/>
                <a:gd name="connsiteX26" fmla="*/ 435025 w 577058"/>
                <a:gd name="connsiteY26" fmla="*/ 50816 h 606761"/>
                <a:gd name="connsiteX27" fmla="*/ 445658 w 577058"/>
                <a:gd name="connsiteY27" fmla="*/ 50816 h 606761"/>
                <a:gd name="connsiteX28" fmla="*/ 455532 w 577058"/>
                <a:gd name="connsiteY28" fmla="*/ 40198 h 606761"/>
                <a:gd name="connsiteX29" fmla="*/ 445658 w 577058"/>
                <a:gd name="connsiteY29" fmla="*/ 30338 h 606761"/>
                <a:gd name="connsiteX30" fmla="*/ 364388 w 577058"/>
                <a:gd name="connsiteY30" fmla="*/ 30338 h 606761"/>
                <a:gd name="connsiteX31" fmla="*/ 354514 w 577058"/>
                <a:gd name="connsiteY31" fmla="*/ 40198 h 606761"/>
                <a:gd name="connsiteX32" fmla="*/ 364388 w 577058"/>
                <a:gd name="connsiteY32" fmla="*/ 50816 h 606761"/>
                <a:gd name="connsiteX33" fmla="*/ 404643 w 577058"/>
                <a:gd name="connsiteY33" fmla="*/ 50816 h 606761"/>
                <a:gd name="connsiteX34" fmla="*/ 415277 w 577058"/>
                <a:gd name="connsiteY34" fmla="*/ 40198 h 606761"/>
                <a:gd name="connsiteX35" fmla="*/ 404643 w 577058"/>
                <a:gd name="connsiteY35" fmla="*/ 30338 h 606761"/>
                <a:gd name="connsiteX36" fmla="*/ 277041 w 577058"/>
                <a:gd name="connsiteY36" fmla="*/ 0 h 606761"/>
                <a:gd name="connsiteX37" fmla="*/ 532245 w 577058"/>
                <a:gd name="connsiteY37" fmla="*/ 0 h 606761"/>
                <a:gd name="connsiteX38" fmla="*/ 577058 w 577058"/>
                <a:gd name="connsiteY38" fmla="*/ 44749 h 606761"/>
                <a:gd name="connsiteX39" fmla="*/ 577058 w 577058"/>
                <a:gd name="connsiteY39" fmla="*/ 562012 h 606761"/>
                <a:gd name="connsiteX40" fmla="*/ 532245 w 577058"/>
                <a:gd name="connsiteY40" fmla="*/ 606761 h 606761"/>
                <a:gd name="connsiteX41" fmla="*/ 277041 w 577058"/>
                <a:gd name="connsiteY41" fmla="*/ 606761 h 606761"/>
                <a:gd name="connsiteX42" fmla="*/ 232988 w 577058"/>
                <a:gd name="connsiteY42" fmla="*/ 562012 h 606761"/>
                <a:gd name="connsiteX43" fmla="*/ 232988 w 577058"/>
                <a:gd name="connsiteY43" fmla="*/ 405013 h 606761"/>
                <a:gd name="connsiteX44" fmla="*/ 185897 w 577058"/>
                <a:gd name="connsiteY44" fmla="*/ 375433 h 606761"/>
                <a:gd name="connsiteX45" fmla="*/ 16520 w 577058"/>
                <a:gd name="connsiteY45" fmla="*/ 533191 h 606761"/>
                <a:gd name="connsiteX46" fmla="*/ 9685 w 577058"/>
                <a:gd name="connsiteY46" fmla="*/ 536225 h 606761"/>
                <a:gd name="connsiteX47" fmla="*/ 2849 w 577058"/>
                <a:gd name="connsiteY47" fmla="*/ 532433 h 606761"/>
                <a:gd name="connsiteX48" fmla="*/ 2849 w 577058"/>
                <a:gd name="connsiteY48" fmla="*/ 518781 h 606761"/>
                <a:gd name="connsiteX49" fmla="*/ 172225 w 577058"/>
                <a:gd name="connsiteY49" fmla="*/ 360264 h 606761"/>
                <a:gd name="connsiteX50" fmla="*/ 141844 w 577058"/>
                <a:gd name="connsiteY50" fmla="*/ 273042 h 606761"/>
                <a:gd name="connsiteX51" fmla="*/ 232988 w 577058"/>
                <a:gd name="connsiteY51" fmla="*/ 141072 h 606761"/>
                <a:gd name="connsiteX52" fmla="*/ 232988 w 577058"/>
                <a:gd name="connsiteY52" fmla="*/ 44749 h 606761"/>
                <a:gd name="connsiteX53" fmla="*/ 277041 w 577058"/>
                <a:gd name="connsiteY53"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058" h="606761">
                  <a:moveTo>
                    <a:pt x="405082" y="515747"/>
                  </a:moveTo>
                  <a:cubicBezTo>
                    <a:pt x="416219" y="515747"/>
                    <a:pt x="425247" y="524748"/>
                    <a:pt x="425247" y="535851"/>
                  </a:cubicBezTo>
                  <a:cubicBezTo>
                    <a:pt x="425247" y="546954"/>
                    <a:pt x="416219" y="555955"/>
                    <a:pt x="405082" y="555955"/>
                  </a:cubicBezTo>
                  <a:cubicBezTo>
                    <a:pt x="393945" y="555955"/>
                    <a:pt x="384917" y="546954"/>
                    <a:pt x="384917" y="535851"/>
                  </a:cubicBezTo>
                  <a:cubicBezTo>
                    <a:pt x="384917" y="524748"/>
                    <a:pt x="393945" y="515747"/>
                    <a:pt x="405082" y="515747"/>
                  </a:cubicBezTo>
                  <a:close/>
                  <a:moveTo>
                    <a:pt x="404643" y="495269"/>
                  </a:moveTo>
                  <a:cubicBezTo>
                    <a:pt x="382617" y="495269"/>
                    <a:pt x="364388" y="513472"/>
                    <a:pt x="364388" y="536225"/>
                  </a:cubicBezTo>
                  <a:cubicBezTo>
                    <a:pt x="364388" y="558220"/>
                    <a:pt x="382617" y="576423"/>
                    <a:pt x="404643" y="576423"/>
                  </a:cubicBezTo>
                  <a:cubicBezTo>
                    <a:pt x="427429" y="576423"/>
                    <a:pt x="445658" y="558220"/>
                    <a:pt x="445658" y="536225"/>
                  </a:cubicBezTo>
                  <a:cubicBezTo>
                    <a:pt x="445658" y="513472"/>
                    <a:pt x="427429" y="495269"/>
                    <a:pt x="404643" y="495269"/>
                  </a:cubicBezTo>
                  <a:close/>
                  <a:moveTo>
                    <a:pt x="283118" y="151690"/>
                  </a:moveTo>
                  <a:cubicBezTo>
                    <a:pt x="216278" y="151690"/>
                    <a:pt x="161592" y="206299"/>
                    <a:pt x="161592" y="273042"/>
                  </a:cubicBezTo>
                  <a:cubicBezTo>
                    <a:pt x="161592" y="339786"/>
                    <a:pt x="216278" y="394395"/>
                    <a:pt x="283118" y="394395"/>
                  </a:cubicBezTo>
                  <a:cubicBezTo>
                    <a:pt x="350716" y="394395"/>
                    <a:pt x="404643" y="339786"/>
                    <a:pt x="404643" y="273042"/>
                  </a:cubicBezTo>
                  <a:cubicBezTo>
                    <a:pt x="404643" y="206299"/>
                    <a:pt x="350716" y="151690"/>
                    <a:pt x="283118" y="151690"/>
                  </a:cubicBezTo>
                  <a:close/>
                  <a:moveTo>
                    <a:pt x="252736" y="81154"/>
                  </a:moveTo>
                  <a:lnTo>
                    <a:pt x="252736" y="135004"/>
                  </a:lnTo>
                  <a:cubicBezTo>
                    <a:pt x="262610" y="132729"/>
                    <a:pt x="273244" y="131212"/>
                    <a:pt x="283118" y="131212"/>
                  </a:cubicBezTo>
                  <a:cubicBezTo>
                    <a:pt x="361350" y="131212"/>
                    <a:pt x="425151" y="194922"/>
                    <a:pt x="425151" y="273042"/>
                  </a:cubicBezTo>
                  <a:cubicBezTo>
                    <a:pt x="425151" y="351163"/>
                    <a:pt x="361350" y="414873"/>
                    <a:pt x="283118" y="414873"/>
                  </a:cubicBezTo>
                  <a:cubicBezTo>
                    <a:pt x="273244" y="414873"/>
                    <a:pt x="262610" y="413356"/>
                    <a:pt x="252736" y="411081"/>
                  </a:cubicBezTo>
                  <a:lnTo>
                    <a:pt x="252736" y="464931"/>
                  </a:lnTo>
                  <a:lnTo>
                    <a:pt x="556550" y="464931"/>
                  </a:lnTo>
                  <a:lnTo>
                    <a:pt x="556550" y="81154"/>
                  </a:lnTo>
                  <a:close/>
                  <a:moveTo>
                    <a:pt x="435025" y="30338"/>
                  </a:moveTo>
                  <a:cubicBezTo>
                    <a:pt x="429708" y="30338"/>
                    <a:pt x="425151" y="34889"/>
                    <a:pt x="425151" y="40198"/>
                  </a:cubicBezTo>
                  <a:cubicBezTo>
                    <a:pt x="425151" y="46266"/>
                    <a:pt x="429708" y="50816"/>
                    <a:pt x="435025" y="50816"/>
                  </a:cubicBezTo>
                  <a:lnTo>
                    <a:pt x="445658" y="50816"/>
                  </a:lnTo>
                  <a:cubicBezTo>
                    <a:pt x="450975" y="50816"/>
                    <a:pt x="455532" y="46266"/>
                    <a:pt x="455532" y="40198"/>
                  </a:cubicBezTo>
                  <a:cubicBezTo>
                    <a:pt x="455532" y="34889"/>
                    <a:pt x="450975" y="30338"/>
                    <a:pt x="445658" y="30338"/>
                  </a:cubicBezTo>
                  <a:close/>
                  <a:moveTo>
                    <a:pt x="364388" y="30338"/>
                  </a:moveTo>
                  <a:cubicBezTo>
                    <a:pt x="359071" y="30338"/>
                    <a:pt x="354514" y="34889"/>
                    <a:pt x="354514" y="40198"/>
                  </a:cubicBezTo>
                  <a:cubicBezTo>
                    <a:pt x="354514" y="46266"/>
                    <a:pt x="359071" y="50816"/>
                    <a:pt x="364388" y="50816"/>
                  </a:cubicBezTo>
                  <a:lnTo>
                    <a:pt x="404643" y="50816"/>
                  </a:lnTo>
                  <a:cubicBezTo>
                    <a:pt x="410720" y="50816"/>
                    <a:pt x="415277" y="46266"/>
                    <a:pt x="415277" y="40198"/>
                  </a:cubicBezTo>
                  <a:cubicBezTo>
                    <a:pt x="415277" y="34889"/>
                    <a:pt x="410720" y="30338"/>
                    <a:pt x="404643" y="30338"/>
                  </a:cubicBezTo>
                  <a:close/>
                  <a:moveTo>
                    <a:pt x="277041" y="0"/>
                  </a:moveTo>
                  <a:lnTo>
                    <a:pt x="532245" y="0"/>
                  </a:lnTo>
                  <a:cubicBezTo>
                    <a:pt x="557310" y="0"/>
                    <a:pt x="577058" y="19720"/>
                    <a:pt x="577058" y="44749"/>
                  </a:cubicBezTo>
                  <a:lnTo>
                    <a:pt x="577058" y="562012"/>
                  </a:lnTo>
                  <a:cubicBezTo>
                    <a:pt x="577058" y="587041"/>
                    <a:pt x="557310" y="606761"/>
                    <a:pt x="532245" y="606761"/>
                  </a:cubicBezTo>
                  <a:lnTo>
                    <a:pt x="277041" y="606761"/>
                  </a:lnTo>
                  <a:cubicBezTo>
                    <a:pt x="252736" y="606761"/>
                    <a:pt x="232988" y="587041"/>
                    <a:pt x="232988" y="562012"/>
                  </a:cubicBezTo>
                  <a:lnTo>
                    <a:pt x="232988" y="405013"/>
                  </a:lnTo>
                  <a:cubicBezTo>
                    <a:pt x="214759" y="398187"/>
                    <a:pt x="198809" y="388327"/>
                    <a:pt x="185897" y="375433"/>
                  </a:cubicBezTo>
                  <a:lnTo>
                    <a:pt x="16520" y="533191"/>
                  </a:lnTo>
                  <a:cubicBezTo>
                    <a:pt x="15001" y="534708"/>
                    <a:pt x="12723" y="536225"/>
                    <a:pt x="9685" y="536225"/>
                  </a:cubicBezTo>
                  <a:cubicBezTo>
                    <a:pt x="7406" y="536225"/>
                    <a:pt x="4368" y="534708"/>
                    <a:pt x="2849" y="532433"/>
                  </a:cubicBezTo>
                  <a:cubicBezTo>
                    <a:pt x="-949" y="528640"/>
                    <a:pt x="-949" y="522573"/>
                    <a:pt x="2849" y="518781"/>
                  </a:cubicBezTo>
                  <a:lnTo>
                    <a:pt x="172225" y="360264"/>
                  </a:lnTo>
                  <a:cubicBezTo>
                    <a:pt x="153237" y="335994"/>
                    <a:pt x="141844" y="305656"/>
                    <a:pt x="141844" y="273042"/>
                  </a:cubicBezTo>
                  <a:cubicBezTo>
                    <a:pt x="141844" y="213125"/>
                    <a:pt x="179821" y="161550"/>
                    <a:pt x="232988" y="141072"/>
                  </a:cubicBezTo>
                  <a:lnTo>
                    <a:pt x="232988" y="44749"/>
                  </a:lnTo>
                  <a:cubicBezTo>
                    <a:pt x="232988" y="19720"/>
                    <a:pt x="252736" y="0"/>
                    <a:pt x="277041" y="0"/>
                  </a:cubicBezTo>
                  <a:close/>
                </a:path>
              </a:pathLst>
            </a:custGeom>
            <a:solidFill>
              <a:schemeClr val="tx1">
                <a:lumMod val="75000"/>
                <a:lumOff val="25000"/>
              </a:schemeClr>
            </a:solidFill>
            <a:ln>
              <a:noFill/>
            </a:ln>
          </p:spPr>
          <p:txBody>
            <a:bodyPr/>
            <a:lstStyle/>
            <a:p>
              <a:endParaRPr lang="zh-CN" altLang="en-US">
                <a:cs typeface="+mn-ea"/>
                <a:sym typeface="+mn-lt"/>
              </a:endParaRPr>
            </a:p>
          </p:txBody>
        </p:sp>
      </p:grpSp>
      <p:grpSp>
        <p:nvGrpSpPr>
          <p:cNvPr id="5" name="组合 4"/>
          <p:cNvGrpSpPr/>
          <p:nvPr/>
        </p:nvGrpSpPr>
        <p:grpSpPr>
          <a:xfrm>
            <a:off x="391795" y="4949825"/>
            <a:ext cx="5615940" cy="1529715"/>
            <a:chOff x="709" y="4399"/>
            <a:chExt cx="8844" cy="2409"/>
          </a:xfrm>
        </p:grpSpPr>
        <p:pic>
          <p:nvPicPr>
            <p:cNvPr id="16" name="图片 15"/>
            <p:cNvPicPr>
              <a:picLocks noChangeAspect="1"/>
            </p:cNvPicPr>
            <p:nvPr>
              <p:custDataLst>
                <p:tags r:id="rId8"/>
              </p:custDataLst>
            </p:nvPr>
          </p:nvPicPr>
          <p:blipFill rotWithShape="1">
            <a:blip r:embed="rId4"/>
            <a:srcRect l="2412" t="2646" r="1880" b="2340"/>
            <a:stretch>
              <a:fillRect/>
            </a:stretch>
          </p:blipFill>
          <p:spPr>
            <a:xfrm>
              <a:off x="709" y="4399"/>
              <a:ext cx="2409" cy="2409"/>
            </a:xfrm>
            <a:prstGeom prst="rect">
              <a:avLst/>
            </a:prstGeom>
          </p:spPr>
        </p:pic>
        <p:sp>
          <p:nvSpPr>
            <p:cNvPr id="10" name="矩形 9"/>
            <p:cNvSpPr/>
            <p:nvPr>
              <p:custDataLst>
                <p:tags r:id="rId9"/>
              </p:custDataLst>
            </p:nvPr>
          </p:nvSpPr>
          <p:spPr>
            <a:xfrm>
              <a:off x="3160" y="4399"/>
              <a:ext cx="6393" cy="2409"/>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custDataLst>
                <p:tags r:id="rId10"/>
              </p:custDataLst>
            </p:nvPr>
          </p:nvSpPr>
          <p:spPr>
            <a:xfrm>
              <a:off x="3439" y="4745"/>
              <a:ext cx="6112" cy="1355"/>
            </a:xfrm>
            <a:prstGeom prst="rect">
              <a:avLst/>
            </a:prstGeom>
            <a:noFill/>
          </p:spPr>
          <p:txBody>
            <a:bodyPr wrap="square" rtlCol="0">
              <a:spAutoFit/>
            </a:bodyPr>
            <a:lstStyle/>
            <a:p>
              <a:pPr>
                <a:lnSpc>
                  <a:spcPts val="2000"/>
                </a:lnSpc>
              </a:pPr>
              <a:r>
                <a:rPr lang="en-US" altLang="zh-CN" dirty="0">
                  <a:solidFill>
                    <a:schemeClr val="tx1">
                      <a:lumMod val="50000"/>
                      <a:lumOff val="50000"/>
                    </a:schemeClr>
                  </a:solidFill>
                  <a:cs typeface="+mn-ea"/>
                  <a:sym typeface="+mn-lt"/>
                </a:rPr>
                <a:t>Approach: Poetic innovation, focusing on imagery and rhythm</a:t>
              </a:r>
              <a:endParaRPr lang="en-US" altLang="zh-CN" dirty="0">
                <a:solidFill>
                  <a:schemeClr val="tx1">
                    <a:lumMod val="50000"/>
                    <a:lumOff val="50000"/>
                  </a:schemeClr>
                </a:solidFill>
                <a:cs typeface="+mn-ea"/>
                <a:sym typeface="+mn-lt"/>
              </a:endParaRPr>
            </a:p>
            <a:p>
              <a:pPr>
                <a:lnSpc>
                  <a:spcPts val="2000"/>
                </a:lnSpc>
              </a:pPr>
              <a:r>
                <a:rPr lang="zh-CN" altLang="en-US" dirty="0">
                  <a:solidFill>
                    <a:schemeClr val="tx1">
                      <a:lumMod val="50000"/>
                      <a:lumOff val="50000"/>
                    </a:schemeClr>
                  </a:solidFill>
                  <a:cs typeface="+mn-ea"/>
                  <a:sym typeface="+mn-lt"/>
                </a:rPr>
                <a:t>策略：诗化创新，侧重意象与节奏</a:t>
              </a:r>
              <a:endParaRPr lang="zh-CN" altLang="en-US" dirty="0">
                <a:solidFill>
                  <a:schemeClr val="tx1">
                    <a:lumMod val="50000"/>
                    <a:lumOff val="50000"/>
                  </a:schemeClr>
                </a:solidFill>
                <a:cs typeface="+mn-ea"/>
                <a:sym typeface="+mn-lt"/>
              </a:endParaRPr>
            </a:p>
          </p:txBody>
        </p:sp>
        <p:sp>
          <p:nvSpPr>
            <p:cNvPr id="14" name="smartphone_149933"/>
            <p:cNvSpPr>
              <a:spLocks noChangeAspect="1"/>
            </p:cNvSpPr>
            <p:nvPr>
              <p:custDataLst>
                <p:tags r:id="rId11"/>
              </p:custDataLst>
            </p:nvPr>
          </p:nvSpPr>
          <p:spPr bwMode="auto">
            <a:xfrm>
              <a:off x="1578" y="5250"/>
              <a:ext cx="671" cy="706"/>
            </a:xfrm>
            <a:custGeom>
              <a:avLst/>
              <a:gdLst>
                <a:gd name="T0" fmla="*/ 3343 w 3717"/>
                <a:gd name="T1" fmla="*/ 1493 h 3919"/>
                <a:gd name="T2" fmla="*/ 2336 w 3717"/>
                <a:gd name="T3" fmla="*/ 1493 h 3919"/>
                <a:gd name="T4" fmla="*/ 2372 w 3717"/>
                <a:gd name="T5" fmla="*/ 1332 h 3919"/>
                <a:gd name="T6" fmla="*/ 2441 w 3717"/>
                <a:gd name="T7" fmla="*/ 835 h 3919"/>
                <a:gd name="T8" fmla="*/ 2100 w 3717"/>
                <a:gd name="T9" fmla="*/ 15 h 3919"/>
                <a:gd name="T10" fmla="*/ 1984 w 3717"/>
                <a:gd name="T11" fmla="*/ 0 h 3919"/>
                <a:gd name="T12" fmla="*/ 1651 w 3717"/>
                <a:gd name="T13" fmla="*/ 358 h 3919"/>
                <a:gd name="T14" fmla="*/ 1248 w 3717"/>
                <a:gd name="T15" fmla="*/ 1694 h 3919"/>
                <a:gd name="T16" fmla="*/ 1149 w 3717"/>
                <a:gd name="T17" fmla="*/ 1855 h 3919"/>
                <a:gd name="T18" fmla="*/ 1149 w 3717"/>
                <a:gd name="T19" fmla="*/ 1661 h 3919"/>
                <a:gd name="T20" fmla="*/ 1026 w 3717"/>
                <a:gd name="T21" fmla="*/ 1538 h 3919"/>
                <a:gd name="T22" fmla="*/ 122 w 3717"/>
                <a:gd name="T23" fmla="*/ 1538 h 3919"/>
                <a:gd name="T24" fmla="*/ 0 w 3717"/>
                <a:gd name="T25" fmla="*/ 1661 h 3919"/>
                <a:gd name="T26" fmla="*/ 0 w 3717"/>
                <a:gd name="T27" fmla="*/ 3796 h 3919"/>
                <a:gd name="T28" fmla="*/ 122 w 3717"/>
                <a:gd name="T29" fmla="*/ 3919 h 3919"/>
                <a:gd name="T30" fmla="*/ 1026 w 3717"/>
                <a:gd name="T31" fmla="*/ 3919 h 3919"/>
                <a:gd name="T32" fmla="*/ 1149 w 3717"/>
                <a:gd name="T33" fmla="*/ 3796 h 3919"/>
                <a:gd name="T34" fmla="*/ 1149 w 3717"/>
                <a:gd name="T35" fmla="*/ 3666 h 3919"/>
                <a:gd name="T36" fmla="*/ 1234 w 3717"/>
                <a:gd name="T37" fmla="*/ 3739 h 3919"/>
                <a:gd name="T38" fmla="*/ 1673 w 3717"/>
                <a:gd name="T39" fmla="*/ 3908 h 3919"/>
                <a:gd name="T40" fmla="*/ 2589 w 3717"/>
                <a:gd name="T41" fmla="*/ 3907 h 3919"/>
                <a:gd name="T42" fmla="*/ 2963 w 3717"/>
                <a:gd name="T43" fmla="*/ 3534 h 3919"/>
                <a:gd name="T44" fmla="*/ 2954 w 3717"/>
                <a:gd name="T45" fmla="*/ 3455 h 3919"/>
                <a:gd name="T46" fmla="*/ 2933 w 3717"/>
                <a:gd name="T47" fmla="*/ 3357 h 3919"/>
                <a:gd name="T48" fmla="*/ 3021 w 3717"/>
                <a:gd name="T49" fmla="*/ 3309 h 3919"/>
                <a:gd name="T50" fmla="*/ 3217 w 3717"/>
                <a:gd name="T51" fmla="*/ 2980 h 3919"/>
                <a:gd name="T52" fmla="*/ 3201 w 3717"/>
                <a:gd name="T53" fmla="*/ 2874 h 3919"/>
                <a:gd name="T54" fmla="*/ 3175 w 3717"/>
                <a:gd name="T55" fmla="*/ 2785 h 3919"/>
                <a:gd name="T56" fmla="*/ 3249 w 3717"/>
                <a:gd name="T57" fmla="*/ 2729 h 3919"/>
                <a:gd name="T58" fmla="*/ 3396 w 3717"/>
                <a:gd name="T59" fmla="*/ 2431 h 3919"/>
                <a:gd name="T60" fmla="*/ 3390 w 3717"/>
                <a:gd name="T61" fmla="*/ 2365 h 3919"/>
                <a:gd name="T62" fmla="*/ 3371 w 3717"/>
                <a:gd name="T63" fmla="*/ 2256 h 3919"/>
                <a:gd name="T64" fmla="*/ 3474 w 3717"/>
                <a:gd name="T65" fmla="*/ 2217 h 3919"/>
                <a:gd name="T66" fmla="*/ 3717 w 3717"/>
                <a:gd name="T67" fmla="*/ 1867 h 3919"/>
                <a:gd name="T68" fmla="*/ 3343 w 3717"/>
                <a:gd name="T69" fmla="*/ 1493 h 3919"/>
                <a:gd name="T70" fmla="*/ 904 w 3717"/>
                <a:gd name="T71" fmla="*/ 3674 h 3919"/>
                <a:gd name="T72" fmla="*/ 245 w 3717"/>
                <a:gd name="T73" fmla="*/ 3674 h 3919"/>
                <a:gd name="T74" fmla="*/ 245 w 3717"/>
                <a:gd name="T75" fmla="*/ 1783 h 3919"/>
                <a:gd name="T76" fmla="*/ 904 w 3717"/>
                <a:gd name="T77" fmla="*/ 1783 h 3919"/>
                <a:gd name="T78" fmla="*/ 904 w 3717"/>
                <a:gd name="T79" fmla="*/ 3674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17" h="3919">
                  <a:moveTo>
                    <a:pt x="3343" y="1493"/>
                  </a:moveTo>
                  <a:lnTo>
                    <a:pt x="2336" y="1493"/>
                  </a:lnTo>
                  <a:lnTo>
                    <a:pt x="2372" y="1332"/>
                  </a:lnTo>
                  <a:cubicBezTo>
                    <a:pt x="2398" y="1212"/>
                    <a:pt x="2431" y="1028"/>
                    <a:pt x="2441" y="835"/>
                  </a:cubicBezTo>
                  <a:cubicBezTo>
                    <a:pt x="2457" y="523"/>
                    <a:pt x="2410" y="127"/>
                    <a:pt x="2100" y="15"/>
                  </a:cubicBezTo>
                  <a:cubicBezTo>
                    <a:pt x="2100" y="15"/>
                    <a:pt x="2050" y="0"/>
                    <a:pt x="1984" y="0"/>
                  </a:cubicBezTo>
                  <a:cubicBezTo>
                    <a:pt x="1720" y="0"/>
                    <a:pt x="1662" y="225"/>
                    <a:pt x="1651" y="358"/>
                  </a:cubicBezTo>
                  <a:cubicBezTo>
                    <a:pt x="1599" y="1005"/>
                    <a:pt x="1403" y="1442"/>
                    <a:pt x="1248" y="1694"/>
                  </a:cubicBezTo>
                  <a:lnTo>
                    <a:pt x="1149" y="1855"/>
                  </a:lnTo>
                  <a:lnTo>
                    <a:pt x="1149" y="1661"/>
                  </a:lnTo>
                  <a:cubicBezTo>
                    <a:pt x="1149" y="1593"/>
                    <a:pt x="1094" y="1538"/>
                    <a:pt x="1026" y="1538"/>
                  </a:cubicBezTo>
                  <a:lnTo>
                    <a:pt x="122" y="1538"/>
                  </a:lnTo>
                  <a:cubicBezTo>
                    <a:pt x="55" y="1538"/>
                    <a:pt x="0" y="1593"/>
                    <a:pt x="0" y="1661"/>
                  </a:cubicBezTo>
                  <a:lnTo>
                    <a:pt x="0" y="3796"/>
                  </a:lnTo>
                  <a:cubicBezTo>
                    <a:pt x="0" y="3864"/>
                    <a:pt x="55" y="3919"/>
                    <a:pt x="122" y="3919"/>
                  </a:cubicBezTo>
                  <a:lnTo>
                    <a:pt x="1026" y="3919"/>
                  </a:lnTo>
                  <a:cubicBezTo>
                    <a:pt x="1094" y="3919"/>
                    <a:pt x="1149" y="3864"/>
                    <a:pt x="1149" y="3796"/>
                  </a:cubicBezTo>
                  <a:lnTo>
                    <a:pt x="1149" y="3666"/>
                  </a:lnTo>
                  <a:lnTo>
                    <a:pt x="1234" y="3739"/>
                  </a:lnTo>
                  <a:cubicBezTo>
                    <a:pt x="1360" y="3848"/>
                    <a:pt x="1516" y="3908"/>
                    <a:pt x="1673" y="3908"/>
                  </a:cubicBezTo>
                  <a:lnTo>
                    <a:pt x="2589" y="3907"/>
                  </a:lnTo>
                  <a:cubicBezTo>
                    <a:pt x="2795" y="3907"/>
                    <a:pt x="2963" y="3740"/>
                    <a:pt x="2963" y="3534"/>
                  </a:cubicBezTo>
                  <a:cubicBezTo>
                    <a:pt x="2963" y="3507"/>
                    <a:pt x="2960" y="3481"/>
                    <a:pt x="2954" y="3455"/>
                  </a:cubicBezTo>
                  <a:lnTo>
                    <a:pt x="2933" y="3357"/>
                  </a:lnTo>
                  <a:lnTo>
                    <a:pt x="3021" y="3309"/>
                  </a:lnTo>
                  <a:cubicBezTo>
                    <a:pt x="3142" y="3244"/>
                    <a:pt x="3217" y="3118"/>
                    <a:pt x="3217" y="2980"/>
                  </a:cubicBezTo>
                  <a:cubicBezTo>
                    <a:pt x="3217" y="2944"/>
                    <a:pt x="3212" y="2908"/>
                    <a:pt x="3201" y="2874"/>
                  </a:cubicBezTo>
                  <a:lnTo>
                    <a:pt x="3175" y="2785"/>
                  </a:lnTo>
                  <a:lnTo>
                    <a:pt x="3249" y="2729"/>
                  </a:lnTo>
                  <a:cubicBezTo>
                    <a:pt x="3343" y="2658"/>
                    <a:pt x="3396" y="2550"/>
                    <a:pt x="3396" y="2431"/>
                  </a:cubicBezTo>
                  <a:cubicBezTo>
                    <a:pt x="3396" y="2409"/>
                    <a:pt x="3394" y="2387"/>
                    <a:pt x="3390" y="2365"/>
                  </a:cubicBezTo>
                  <a:lnTo>
                    <a:pt x="3371" y="2256"/>
                  </a:lnTo>
                  <a:lnTo>
                    <a:pt x="3474" y="2217"/>
                  </a:lnTo>
                  <a:cubicBezTo>
                    <a:pt x="3619" y="2162"/>
                    <a:pt x="3717" y="2022"/>
                    <a:pt x="3717" y="1867"/>
                  </a:cubicBezTo>
                  <a:cubicBezTo>
                    <a:pt x="3717" y="1661"/>
                    <a:pt x="3549" y="1493"/>
                    <a:pt x="3343" y="1493"/>
                  </a:cubicBezTo>
                  <a:close/>
                  <a:moveTo>
                    <a:pt x="904" y="3674"/>
                  </a:moveTo>
                  <a:lnTo>
                    <a:pt x="245" y="3674"/>
                  </a:lnTo>
                  <a:lnTo>
                    <a:pt x="245" y="1783"/>
                  </a:lnTo>
                  <a:lnTo>
                    <a:pt x="904" y="1783"/>
                  </a:lnTo>
                  <a:lnTo>
                    <a:pt x="904" y="3674"/>
                  </a:lnTo>
                  <a:close/>
                </a:path>
              </a:pathLst>
            </a:custGeom>
            <a:solidFill>
              <a:schemeClr val="tx1">
                <a:lumMod val="75000"/>
                <a:lumOff val="25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pic>
        <p:nvPicPr>
          <p:cNvPr id="18" name="图片 17"/>
          <p:cNvPicPr>
            <a:picLocks noChangeAspect="1"/>
          </p:cNvPicPr>
          <p:nvPr/>
        </p:nvPicPr>
        <p:blipFill rotWithShape="1">
          <a:blip r:embed="rId4"/>
          <a:srcRect l="2412" t="2646" r="1880" b="2340"/>
          <a:stretch>
            <a:fillRect/>
          </a:stretch>
        </p:blipFill>
        <p:spPr>
          <a:xfrm>
            <a:off x="7215505" y="512445"/>
            <a:ext cx="3959225" cy="5868035"/>
          </a:xfrm>
          <a:prstGeom prst="rect">
            <a:avLst/>
          </a:prstGeom>
        </p:spPr>
      </p:pic>
      <p:sp>
        <p:nvSpPr>
          <p:cNvPr id="2" name="文本框 1"/>
          <p:cNvSpPr txBox="1"/>
          <p:nvPr/>
        </p:nvSpPr>
        <p:spPr>
          <a:xfrm>
            <a:off x="7303135" y="512445"/>
            <a:ext cx="3871595" cy="5966460"/>
          </a:xfrm>
          <a:prstGeom prst="rect">
            <a:avLst/>
          </a:prstGeom>
          <a:noFill/>
        </p:spPr>
        <p:txBody>
          <a:bodyPr wrap="square" rtlCol="0">
            <a:noAutofit/>
          </a:bodyPr>
          <a:p>
            <a:pPr algn="ctr"/>
            <a:r>
              <a:rPr lang="zh-CN" altLang="en-US"/>
              <a:t>《小羊》</a:t>
            </a:r>
            <a:endParaRPr lang="zh-CN" altLang="en-US"/>
          </a:p>
          <a:p>
            <a:pPr algn="ctr"/>
            <a:r>
              <a:rPr lang="zh-CN" altLang="en-US"/>
              <a:t>小羊小羊谁造你，</a:t>
            </a:r>
            <a:endParaRPr lang="zh-CN" altLang="en-US"/>
          </a:p>
          <a:p>
            <a:pPr algn="ctr"/>
            <a:r>
              <a:rPr lang="zh-CN" altLang="en-US"/>
              <a:t>你知道吗谁造你，</a:t>
            </a:r>
            <a:endParaRPr lang="zh-CN" altLang="en-US"/>
          </a:p>
          <a:p>
            <a:pPr algn="ctr"/>
            <a:r>
              <a:rPr lang="zh-CN" altLang="en-US"/>
              <a:t>赐生命，赐青草，</a:t>
            </a:r>
            <a:endParaRPr lang="zh-CN" altLang="en-US"/>
          </a:p>
          <a:p>
            <a:pPr algn="ctr"/>
            <a:r>
              <a:rPr lang="zh-CN" altLang="en-US"/>
              <a:t>还赐甘露甜如蜜。</a:t>
            </a:r>
            <a:endParaRPr lang="zh-CN" altLang="en-US"/>
          </a:p>
          <a:p>
            <a:pPr algn="ctr"/>
            <a:r>
              <a:rPr lang="zh-CN" altLang="en-US"/>
              <a:t>喜乐身上披，</a:t>
            </a:r>
            <a:endParaRPr lang="zh-CN" altLang="en-US"/>
          </a:p>
          <a:p>
            <a:pPr algn="ctr"/>
            <a:r>
              <a:rPr lang="zh-CN" altLang="en-US"/>
              <a:t>又松又暖羊毛衣，</a:t>
            </a:r>
            <a:endParaRPr lang="zh-CN" altLang="en-US"/>
          </a:p>
          <a:p>
            <a:pPr algn="ctr"/>
            <a:r>
              <a:rPr lang="zh-CN" altLang="en-US"/>
              <a:t>轻声呼唤你，</a:t>
            </a:r>
            <a:endParaRPr lang="zh-CN" altLang="en-US"/>
          </a:p>
          <a:p>
            <a:pPr algn="ctr"/>
            <a:r>
              <a:rPr lang="zh-CN" altLang="en-US"/>
              <a:t>山谷都惊喜。</a:t>
            </a:r>
            <a:endParaRPr lang="zh-CN" altLang="en-US"/>
          </a:p>
          <a:p>
            <a:pPr algn="ctr"/>
            <a:r>
              <a:rPr lang="zh-CN" altLang="en-US"/>
              <a:t>小羊小羊谁造你，</a:t>
            </a:r>
            <a:endParaRPr lang="zh-CN" altLang="en-US"/>
          </a:p>
          <a:p>
            <a:pPr algn="ctr"/>
            <a:r>
              <a:rPr lang="zh-CN" altLang="en-US"/>
              <a:t>你知道吗谁造你？</a:t>
            </a:r>
            <a:endParaRPr lang="zh-CN" altLang="en-US"/>
          </a:p>
          <a:p>
            <a:pPr algn="ctr"/>
            <a:r>
              <a:rPr lang="zh-CN" altLang="en-US"/>
              <a:t>我来告诉你，</a:t>
            </a:r>
            <a:endParaRPr lang="zh-CN" altLang="en-US"/>
          </a:p>
          <a:p>
            <a:pPr algn="ctr"/>
            <a:r>
              <a:rPr lang="zh-CN" altLang="en-US"/>
              <a:t>我来告诉你，</a:t>
            </a:r>
            <a:endParaRPr lang="zh-CN" altLang="en-US"/>
          </a:p>
          <a:p>
            <a:pPr algn="ctr"/>
            <a:r>
              <a:rPr lang="zh-CN" altLang="en-US"/>
              <a:t>他共你一名</a:t>
            </a:r>
            <a:r>
              <a:rPr lang="en-US" altLang="zh-CN"/>
              <a:t>——</a:t>
            </a:r>
            <a:endParaRPr lang="en-US" altLang="zh-CN"/>
          </a:p>
          <a:p>
            <a:pPr algn="ctr"/>
            <a:r>
              <a:rPr lang="zh-CN" altLang="en-US"/>
              <a:t>他正是小羊。</a:t>
            </a:r>
            <a:endParaRPr lang="zh-CN" altLang="en-US"/>
          </a:p>
          <a:p>
            <a:pPr algn="ctr"/>
            <a:r>
              <a:rPr lang="zh-CN" altLang="en-US"/>
              <a:t>他柔顺，他谦卑，</a:t>
            </a:r>
            <a:endParaRPr lang="zh-CN" altLang="en-US"/>
          </a:p>
          <a:p>
            <a:pPr algn="ctr"/>
            <a:r>
              <a:rPr lang="zh-CN" altLang="en-US"/>
              <a:t>他降世作小宝贝，</a:t>
            </a:r>
            <a:endParaRPr lang="zh-CN" altLang="en-US"/>
          </a:p>
          <a:p>
            <a:pPr algn="ctr"/>
            <a:r>
              <a:rPr lang="zh-CN" altLang="en-US"/>
              <a:t>正如你啊小羊羔，</a:t>
            </a:r>
            <a:endParaRPr lang="zh-CN" altLang="en-US"/>
          </a:p>
          <a:p>
            <a:pPr algn="ctr"/>
            <a:r>
              <a:rPr lang="zh-CN" altLang="en-US"/>
              <a:t>我们都因他被召。</a:t>
            </a:r>
            <a:endParaRPr lang="zh-CN" altLang="en-US"/>
          </a:p>
          <a:p>
            <a:pPr algn="ctr"/>
            <a:r>
              <a:rPr lang="zh-CN" altLang="en-US"/>
              <a:t>小羊小羊神爱你，</a:t>
            </a:r>
            <a:endParaRPr lang="zh-CN" altLang="en-US"/>
          </a:p>
          <a:p>
            <a:pPr algn="ctr"/>
            <a:r>
              <a:rPr lang="zh-CN" altLang="en-US"/>
              <a:t>小羊小羊神祝福你。</a:t>
            </a:r>
            <a:endParaRPr lang="zh-CN" altLang="en-US"/>
          </a:p>
        </p:txBody>
      </p:sp>
      <p:sp>
        <p:nvSpPr>
          <p:cNvPr id="19" name="Freeform 8"/>
          <p:cNvSpPr>
            <a:spLocks noEditPoints="1"/>
          </p:cNvSpPr>
          <p:nvPr/>
        </p:nvSpPr>
        <p:spPr bwMode="auto">
          <a:xfrm>
            <a:off x="870585" y="1323340"/>
            <a:ext cx="1606550" cy="1167130"/>
          </a:xfrm>
          <a:custGeom>
            <a:avLst/>
            <a:gdLst>
              <a:gd name="T0" fmla="*/ 153483200 w 532"/>
              <a:gd name="T1" fmla="*/ 91050504 h 355"/>
              <a:gd name="T2" fmla="*/ 153483200 w 532"/>
              <a:gd name="T3" fmla="*/ 20326082 h 355"/>
              <a:gd name="T4" fmla="*/ 149732463 w 532"/>
              <a:gd name="T5" fmla="*/ 16984837 h 355"/>
              <a:gd name="T6" fmla="*/ 147424441 w 532"/>
              <a:gd name="T7" fmla="*/ 16984837 h 355"/>
              <a:gd name="T8" fmla="*/ 144251112 w 532"/>
              <a:gd name="T9" fmla="*/ 13922205 h 355"/>
              <a:gd name="T10" fmla="*/ 144251112 w 532"/>
              <a:gd name="T11" fmla="*/ 7796414 h 355"/>
              <a:gd name="T12" fmla="*/ 141366219 w 532"/>
              <a:gd name="T13" fmla="*/ 4455169 h 355"/>
              <a:gd name="T14" fmla="*/ 79626493 w 532"/>
              <a:gd name="T15" fmla="*/ 11416271 h 355"/>
              <a:gd name="T16" fmla="*/ 73568271 w 532"/>
              <a:gd name="T17" fmla="*/ 11416271 h 355"/>
              <a:gd name="T18" fmla="*/ 11828546 w 532"/>
              <a:gd name="T19" fmla="*/ 4455169 h 355"/>
              <a:gd name="T20" fmla="*/ 8943653 w 532"/>
              <a:gd name="T21" fmla="*/ 7796414 h 355"/>
              <a:gd name="T22" fmla="*/ 8943653 w 532"/>
              <a:gd name="T23" fmla="*/ 13922205 h 355"/>
              <a:gd name="T24" fmla="*/ 5769787 w 532"/>
              <a:gd name="T25" fmla="*/ 16984837 h 355"/>
              <a:gd name="T26" fmla="*/ 3461765 w 532"/>
              <a:gd name="T27" fmla="*/ 16984837 h 355"/>
              <a:gd name="T28" fmla="*/ 0 w 532"/>
              <a:gd name="T29" fmla="*/ 20326082 h 355"/>
              <a:gd name="T30" fmla="*/ 0 w 532"/>
              <a:gd name="T31" fmla="*/ 91050504 h 355"/>
              <a:gd name="T32" fmla="*/ 3461765 w 532"/>
              <a:gd name="T33" fmla="*/ 94670361 h 355"/>
              <a:gd name="T34" fmla="*/ 65489925 w 532"/>
              <a:gd name="T35" fmla="*/ 94670361 h 355"/>
              <a:gd name="T36" fmla="*/ 67509512 w 532"/>
              <a:gd name="T37" fmla="*/ 96619597 h 355"/>
              <a:gd name="T38" fmla="*/ 69529098 w 532"/>
              <a:gd name="T39" fmla="*/ 98846917 h 355"/>
              <a:gd name="T40" fmla="*/ 83665666 w 532"/>
              <a:gd name="T41" fmla="*/ 98846917 h 355"/>
              <a:gd name="T42" fmla="*/ 85685253 w 532"/>
              <a:gd name="T43" fmla="*/ 96619597 h 355"/>
              <a:gd name="T44" fmla="*/ 87704839 w 532"/>
              <a:gd name="T45" fmla="*/ 94670361 h 355"/>
              <a:gd name="T46" fmla="*/ 149732463 w 532"/>
              <a:gd name="T47" fmla="*/ 94670361 h 355"/>
              <a:gd name="T48" fmla="*/ 153483200 w 532"/>
              <a:gd name="T49" fmla="*/ 91050504 h 355"/>
              <a:gd name="T50" fmla="*/ 71548685 w 532"/>
              <a:gd name="T51" fmla="*/ 87709259 h 355"/>
              <a:gd name="T52" fmla="*/ 17598870 w 532"/>
              <a:gd name="T53" fmla="*/ 81304854 h 355"/>
              <a:gd name="T54" fmla="*/ 13559697 w 532"/>
              <a:gd name="T55" fmla="*/ 77963610 h 355"/>
              <a:gd name="T56" fmla="*/ 13559697 w 532"/>
              <a:gd name="T57" fmla="*/ 11137659 h 355"/>
              <a:gd name="T58" fmla="*/ 16733026 w 532"/>
              <a:gd name="T59" fmla="*/ 7796414 h 355"/>
              <a:gd name="T60" fmla="*/ 71548685 w 532"/>
              <a:gd name="T61" fmla="*/ 15871440 h 355"/>
              <a:gd name="T62" fmla="*/ 74433578 w 532"/>
              <a:gd name="T63" fmla="*/ 21440006 h 355"/>
              <a:gd name="T64" fmla="*/ 74433578 w 532"/>
              <a:gd name="T65" fmla="*/ 86317249 h 355"/>
              <a:gd name="T66" fmla="*/ 71548685 w 532"/>
              <a:gd name="T67" fmla="*/ 87709259 h 355"/>
              <a:gd name="T68" fmla="*/ 81646080 w 532"/>
              <a:gd name="T69" fmla="*/ 87709259 h 355"/>
              <a:gd name="T70" fmla="*/ 135595895 w 532"/>
              <a:gd name="T71" fmla="*/ 81304854 h 355"/>
              <a:gd name="T72" fmla="*/ 139635068 w 532"/>
              <a:gd name="T73" fmla="*/ 77963610 h 355"/>
              <a:gd name="T74" fmla="*/ 139635068 w 532"/>
              <a:gd name="T75" fmla="*/ 11137659 h 355"/>
              <a:gd name="T76" fmla="*/ 136750174 w 532"/>
              <a:gd name="T77" fmla="*/ 7796414 h 355"/>
              <a:gd name="T78" fmla="*/ 81934516 w 532"/>
              <a:gd name="T79" fmla="*/ 15871440 h 355"/>
              <a:gd name="T80" fmla="*/ 79049622 w 532"/>
              <a:gd name="T81" fmla="*/ 21440006 h 355"/>
              <a:gd name="T82" fmla="*/ 79049622 w 532"/>
              <a:gd name="T83" fmla="*/ 86317249 h 355"/>
              <a:gd name="T84" fmla="*/ 81646080 w 532"/>
              <a:gd name="T85" fmla="*/ 87709259 h 3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A6CDBA"/>
          </a:solidFill>
          <a:ln>
            <a:noFill/>
          </a:ln>
        </p:spPr>
        <p:txBody>
          <a:bodyPr/>
          <a:p>
            <a:endParaRPr lang="zh-CN" altLang="en-US">
              <a:cs typeface="+mn-ea"/>
              <a:sym typeface="+mn-lt"/>
            </a:endParaRPr>
          </a:p>
        </p:txBody>
      </p:sp>
      <p:pic>
        <p:nvPicPr>
          <p:cNvPr id="17" name="图片 16"/>
          <p:cNvPicPr>
            <a:picLocks noChangeAspect="1"/>
          </p:cNvPicPr>
          <p:nvPr/>
        </p:nvPicPr>
        <p:blipFill>
          <a:blip r:embed="rId12"/>
          <a:stretch>
            <a:fillRect/>
          </a:stretch>
        </p:blipFill>
        <p:spPr>
          <a:xfrm>
            <a:off x="3287395" y="490220"/>
            <a:ext cx="2693035" cy="2693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7" name="椭圆 26"/>
          <p:cNvSpPr/>
          <p:nvPr>
            <p:custDataLst>
              <p:tags r:id="rId3"/>
            </p:custDataLst>
          </p:nvPr>
        </p:nvSpPr>
        <p:spPr>
          <a:xfrm>
            <a:off x="1848510" y="2318132"/>
            <a:ext cx="959901" cy="959901"/>
          </a:xfrm>
          <a:prstGeom prst="ellipse">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grpSp>
        <p:nvGrpSpPr>
          <p:cNvPr id="2" name="组合 1"/>
          <p:cNvGrpSpPr/>
          <p:nvPr>
            <p:custDataLst>
              <p:tags r:id="rId4"/>
            </p:custDataLst>
          </p:nvPr>
        </p:nvGrpSpPr>
        <p:grpSpPr>
          <a:xfrm>
            <a:off x="391160" y="952500"/>
            <a:ext cx="2724150" cy="5467350"/>
            <a:chOff x="923" y="2117"/>
            <a:chExt cx="4824" cy="7514"/>
          </a:xfrm>
        </p:grpSpPr>
        <p:sp>
          <p:nvSpPr>
            <p:cNvPr id="25" name="圆角矩形 8"/>
            <p:cNvSpPr/>
            <p:nvPr>
              <p:custDataLst>
                <p:tags r:id="rId5"/>
              </p:custDataLst>
            </p:nvPr>
          </p:nvSpPr>
          <p:spPr>
            <a:xfrm>
              <a:off x="923" y="2117"/>
              <a:ext cx="4801"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sp>
          <p:nvSpPr>
            <p:cNvPr id="28" name="矩形 27"/>
            <p:cNvSpPr/>
            <p:nvPr>
              <p:custDataLst>
                <p:tags r:id="rId6"/>
              </p:custDataLst>
            </p:nvPr>
          </p:nvSpPr>
          <p:spPr>
            <a:xfrm>
              <a:off x="2099" y="2117"/>
              <a:ext cx="1772" cy="887"/>
            </a:xfrm>
            <a:prstGeom prst="rect">
              <a:avLst/>
            </a:prstGeom>
          </p:spPr>
          <p:txBody>
            <a:bodyPr wrap="square" anchor="ctr">
              <a:spAutoFit/>
            </a:bodyPr>
            <a:lstStyle/>
            <a:p>
              <a:pPr algn="ctr"/>
              <a:r>
                <a:rPr lang="en-US" altLang="zh-CN" sz="3600" dirty="0">
                  <a:solidFill>
                    <a:schemeClr val="tx1">
                      <a:lumMod val="65000"/>
                      <a:lumOff val="35000"/>
                    </a:schemeClr>
                  </a:solidFill>
                  <a:cs typeface="+mn-ea"/>
                  <a:sym typeface="+mn-lt"/>
                </a:rPr>
                <a:t>01</a:t>
              </a:r>
              <a:endParaRPr lang="en-US" altLang="zh-CN" sz="3600" dirty="0">
                <a:solidFill>
                  <a:schemeClr val="tx1">
                    <a:lumMod val="65000"/>
                    <a:lumOff val="35000"/>
                  </a:schemeClr>
                </a:solidFill>
                <a:cs typeface="+mn-ea"/>
                <a:sym typeface="+mn-lt"/>
              </a:endParaRPr>
            </a:p>
          </p:txBody>
        </p:sp>
        <p:sp>
          <p:nvSpPr>
            <p:cNvPr id="29" name="矩形 28"/>
            <p:cNvSpPr/>
            <p:nvPr>
              <p:custDataLst>
                <p:tags r:id="rId7"/>
              </p:custDataLst>
            </p:nvPr>
          </p:nvSpPr>
          <p:spPr>
            <a:xfrm>
              <a:off x="923" y="2898"/>
              <a:ext cx="4824" cy="6733"/>
            </a:xfrm>
            <a:prstGeom prst="rect">
              <a:avLst/>
            </a:prstGeom>
            <a:solidFill>
              <a:schemeClr val="bg1">
                <a:lumMod val="95000"/>
              </a:schemeClr>
            </a:solidFill>
          </p:spPr>
          <p:txBody>
            <a:bodyPr wrap="square">
              <a:noAutofit/>
            </a:bodyPr>
            <a:lstStyle/>
            <a:p>
              <a:pPr indent="0" algn="l" fontAlgn="auto">
                <a:lnSpc>
                  <a:spcPct val="150000"/>
                </a:lnSpc>
              </a:pPr>
              <a:r>
                <a:rPr lang="en-US" altLang="zh-CN" sz="1600" b="1" dirty="0">
                  <a:solidFill>
                    <a:schemeClr val="tx1"/>
                  </a:solidFill>
                  <a:uFillTx/>
                  <a:cs typeface="+mn-ea"/>
                  <a:sym typeface="+mn-lt"/>
                </a:rPr>
                <a:t>Line Comparison 1: </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Original: "Gave thee life &amp; bid thee feed, / By the stream &amp; o'er the mead;"</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Jessica's Version: “</a:t>
              </a:r>
              <a:r>
                <a:rPr lang="zh-CN" altLang="en-US" sz="1600" dirty="0">
                  <a:solidFill>
                    <a:schemeClr val="tx1"/>
                  </a:solidFill>
                  <a:uFillTx/>
                  <a:cs typeface="+mn-ea"/>
                  <a:sym typeface="+mn-lt"/>
                </a:rPr>
                <a:t>赐生命，赐青草，</a:t>
              </a:r>
              <a:r>
                <a:rPr lang="en-US" altLang="zh-CN" sz="1600" dirty="0">
                  <a:solidFill>
                    <a:schemeClr val="tx1"/>
                  </a:solidFill>
                  <a:uFillTx/>
                  <a:cs typeface="+mn-ea"/>
                  <a:sym typeface="+mn-lt"/>
                </a:rPr>
                <a:t> / </a:t>
              </a:r>
              <a:r>
                <a:rPr lang="zh-CN" altLang="en-US" sz="1600" dirty="0">
                  <a:solidFill>
                    <a:schemeClr val="tx1"/>
                  </a:solidFill>
                  <a:uFillTx/>
                  <a:cs typeface="+mn-ea"/>
                  <a:sym typeface="+mn-lt"/>
                </a:rPr>
                <a:t>还赐甘露甜如蜜。</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Commentary : </a:t>
              </a:r>
              <a:r>
                <a:rPr lang="zh-CN" altLang="en-US" sz="1600" dirty="0">
                  <a:solidFill>
                    <a:schemeClr val="tx1"/>
                  </a:solidFill>
                  <a:uFillTx/>
                  <a:cs typeface="+mn-ea"/>
                  <a:sym typeface="+mn-lt"/>
                </a:rPr>
                <a:t>创造性极强。将</a:t>
              </a:r>
              <a:r>
                <a:rPr lang="en-US" altLang="zh-CN" sz="1600" dirty="0">
                  <a:solidFill>
                    <a:schemeClr val="tx1"/>
                  </a:solidFill>
                  <a:uFillTx/>
                  <a:cs typeface="+mn-ea"/>
                  <a:sym typeface="+mn-lt"/>
                </a:rPr>
                <a:t>“feed”</a:t>
              </a:r>
              <a:r>
                <a:rPr lang="zh-CN" altLang="en-US" sz="1600" dirty="0">
                  <a:solidFill>
                    <a:schemeClr val="tx1"/>
                  </a:solidFill>
                  <a:uFillTx/>
                  <a:cs typeface="+mn-ea"/>
                  <a:sym typeface="+mn-lt"/>
                </a:rPr>
                <a:t>具体化为</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青草</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，并添加了</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甘露甜如蜜</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这一原诗没有的意象，极大地增强了感官体验和恩赐的甜美之感。</a:t>
              </a:r>
              <a:endParaRPr lang="zh-CN" altLang="en-US" sz="1600" dirty="0">
                <a:solidFill>
                  <a:schemeClr val="tx1"/>
                </a:solidFill>
                <a:uFillTx/>
                <a:cs typeface="+mn-ea"/>
                <a:sym typeface="+mn-lt"/>
              </a:endParaRPr>
            </a:p>
          </p:txBody>
        </p:sp>
      </p:grpSp>
      <p:sp>
        <p:nvSpPr>
          <p:cNvPr id="33" name="矩形 32"/>
          <p:cNvSpPr/>
          <p:nvPr>
            <p:custDataLst>
              <p:tags r:id="rId8"/>
            </p:custDataLst>
          </p:nvPr>
        </p:nvSpPr>
        <p:spPr>
          <a:xfrm>
            <a:off x="5769630" y="1805077"/>
            <a:ext cx="652743" cy="646331"/>
          </a:xfrm>
          <a:prstGeom prst="rect">
            <a:avLst/>
          </a:prstGeom>
        </p:spPr>
        <p:txBody>
          <a:bodyPr wrap="none" anchor="ctr">
            <a:spAutoFit/>
          </a:bodyPr>
          <a:lstStyle/>
          <a:p>
            <a:pPr algn="ctr"/>
            <a:r>
              <a:rPr lang="en-US" altLang="zh-CN" sz="3600" dirty="0">
                <a:solidFill>
                  <a:schemeClr val="bg1"/>
                </a:solidFill>
                <a:cs typeface="+mn-ea"/>
                <a:sym typeface="+mn-lt"/>
              </a:rPr>
              <a:t>02</a:t>
            </a:r>
            <a:endParaRPr lang="en-US" altLang="zh-CN" sz="3600" dirty="0">
              <a:solidFill>
                <a:schemeClr val="bg1"/>
              </a:solidFill>
              <a:cs typeface="+mn-ea"/>
              <a:sym typeface="+mn-lt"/>
            </a:endParaRPr>
          </a:p>
        </p:txBody>
      </p:sp>
      <p:grpSp>
        <p:nvGrpSpPr>
          <p:cNvPr id="3" name="组合 2"/>
          <p:cNvGrpSpPr/>
          <p:nvPr>
            <p:custDataLst>
              <p:tags r:id="rId9"/>
            </p:custDataLst>
          </p:nvPr>
        </p:nvGrpSpPr>
        <p:grpSpPr>
          <a:xfrm>
            <a:off x="3359014" y="951865"/>
            <a:ext cx="2621416" cy="5468949"/>
            <a:chOff x="1231" y="2117"/>
            <a:chExt cx="4352" cy="7958"/>
          </a:xfrm>
        </p:grpSpPr>
        <p:sp>
          <p:nvSpPr>
            <p:cNvPr id="5" name="圆角矩形 8"/>
            <p:cNvSpPr/>
            <p:nvPr>
              <p:custDataLst>
                <p:tags r:id="rId10"/>
              </p:custDataLst>
            </p:nvPr>
          </p:nvSpPr>
          <p:spPr>
            <a:xfrm>
              <a:off x="1231" y="2117"/>
              <a:ext cx="4352"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HK" altLang="en-US">
                <a:cs typeface="+mn-ea"/>
                <a:sym typeface="+mn-lt"/>
              </a:endParaRPr>
            </a:p>
          </p:txBody>
        </p:sp>
        <p:sp>
          <p:nvSpPr>
            <p:cNvPr id="6" name="矩形 5"/>
            <p:cNvSpPr/>
            <p:nvPr>
              <p:custDataLst>
                <p:tags r:id="rId11"/>
              </p:custDataLst>
            </p:nvPr>
          </p:nvSpPr>
          <p:spPr>
            <a:xfrm>
              <a:off x="2352" y="2118"/>
              <a:ext cx="1840" cy="939"/>
            </a:xfrm>
            <a:prstGeom prst="rect">
              <a:avLst/>
            </a:prstGeom>
          </p:spPr>
          <p:txBody>
            <a:bodyPr wrap="square" anchor="ctr">
              <a:spAutoFit/>
            </a:bodyPr>
            <a:p>
              <a:pPr algn="ctr"/>
              <a:r>
                <a:rPr lang="en-US" altLang="zh-CN" sz="3600" dirty="0">
                  <a:solidFill>
                    <a:schemeClr val="tx1">
                      <a:lumMod val="65000"/>
                      <a:lumOff val="35000"/>
                    </a:schemeClr>
                  </a:solidFill>
                  <a:cs typeface="+mn-ea"/>
                  <a:sym typeface="+mn-lt"/>
                </a:rPr>
                <a:t>02</a:t>
              </a:r>
              <a:endParaRPr lang="en-US" altLang="zh-CN" sz="3600" dirty="0">
                <a:solidFill>
                  <a:schemeClr val="tx1">
                    <a:lumMod val="65000"/>
                    <a:lumOff val="35000"/>
                  </a:schemeClr>
                </a:solidFill>
                <a:cs typeface="+mn-ea"/>
                <a:sym typeface="+mn-lt"/>
              </a:endParaRPr>
            </a:p>
          </p:txBody>
        </p:sp>
        <p:sp>
          <p:nvSpPr>
            <p:cNvPr id="9" name="矩形 8"/>
            <p:cNvSpPr/>
            <p:nvPr>
              <p:custDataLst>
                <p:tags r:id="rId12"/>
              </p:custDataLst>
            </p:nvPr>
          </p:nvSpPr>
          <p:spPr>
            <a:xfrm>
              <a:off x="1231" y="2945"/>
              <a:ext cx="4352" cy="7130"/>
            </a:xfrm>
            <a:prstGeom prst="rect">
              <a:avLst/>
            </a:prstGeom>
            <a:solidFill>
              <a:schemeClr val="bg1">
                <a:lumMod val="95000"/>
              </a:schemeClr>
            </a:solidFill>
          </p:spPr>
          <p:txBody>
            <a:bodyPr wrap="square">
              <a:noAutofit/>
            </a:bodyPr>
            <a:p>
              <a:pPr indent="0" algn="l" fontAlgn="auto">
                <a:lnSpc>
                  <a:spcPct val="150000"/>
                </a:lnSpc>
              </a:pPr>
              <a:r>
                <a:rPr lang="en-US" altLang="zh-CN" sz="1600" b="1" dirty="0">
                  <a:solidFill>
                    <a:schemeClr val="tx1"/>
                  </a:solidFill>
                  <a:uFillTx/>
                  <a:cs typeface="+mn-ea"/>
                  <a:sym typeface="+mn-lt"/>
                </a:rPr>
                <a:t>Line Comparison 2: </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Original: "Gave thee clothing of delight, / Softest clothing wooly bright;"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Jessica's Version: “</a:t>
              </a:r>
              <a:r>
                <a:rPr lang="zh-CN" altLang="en-US" sz="1600" dirty="0">
                  <a:solidFill>
                    <a:schemeClr val="tx1"/>
                  </a:solidFill>
                  <a:uFillTx/>
                  <a:cs typeface="+mn-ea"/>
                  <a:sym typeface="+mn-lt"/>
                </a:rPr>
                <a:t>喜乐身上披，</a:t>
              </a:r>
              <a:r>
                <a:rPr lang="en-US" altLang="zh-CN" sz="1600" dirty="0">
                  <a:solidFill>
                    <a:schemeClr val="tx1"/>
                  </a:solidFill>
                  <a:uFillTx/>
                  <a:cs typeface="+mn-ea"/>
                  <a:sym typeface="+mn-lt"/>
                </a:rPr>
                <a:t> / </a:t>
              </a:r>
              <a:r>
                <a:rPr lang="zh-CN" altLang="en-US" sz="1600" dirty="0">
                  <a:solidFill>
                    <a:schemeClr val="tx1"/>
                  </a:solidFill>
                  <a:uFillTx/>
                  <a:cs typeface="+mn-ea"/>
                  <a:sym typeface="+mn-lt"/>
                </a:rPr>
                <a:t>又松又暖羊毛衣</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Commentary: “</a:t>
              </a:r>
              <a:r>
                <a:rPr lang="zh-CN" altLang="en-US" sz="1600" dirty="0">
                  <a:solidFill>
                    <a:schemeClr val="tx1"/>
                  </a:solidFill>
                  <a:uFillTx/>
                  <a:cs typeface="+mn-ea"/>
                  <a:sym typeface="+mn-lt"/>
                </a:rPr>
                <a:t>喜乐身上披</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处理得非常巧妙，将抽象名词</a:t>
              </a:r>
              <a:r>
                <a:rPr lang="en-US" altLang="zh-CN" sz="1600" dirty="0">
                  <a:solidFill>
                    <a:schemeClr val="tx1"/>
                  </a:solidFill>
                  <a:uFillTx/>
                  <a:cs typeface="+mn-ea"/>
                  <a:sym typeface="+mn-lt"/>
                </a:rPr>
                <a:t>“delight”</a:t>
              </a:r>
              <a:r>
                <a:rPr lang="zh-CN" altLang="en-US" sz="1600" dirty="0">
                  <a:solidFill>
                    <a:schemeClr val="tx1"/>
                  </a:solidFill>
                  <a:uFillTx/>
                  <a:cs typeface="+mn-ea"/>
                  <a:sym typeface="+mn-lt"/>
                </a:rPr>
                <a:t>转化为动词短语，既保留了</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喜悦</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之意，又承接了</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披</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上衣裳的动作，意境合一。</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又松又暖</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侧重于触感，非常贴切。</a:t>
              </a:r>
              <a:endParaRPr lang="zh-CN" altLang="en-US" sz="1600" dirty="0">
                <a:solidFill>
                  <a:schemeClr val="tx1"/>
                </a:solidFill>
                <a:uFillTx/>
                <a:cs typeface="+mn-ea"/>
                <a:sym typeface="+mn-lt"/>
              </a:endParaRPr>
            </a:p>
          </p:txBody>
        </p:sp>
      </p:grpSp>
      <p:grpSp>
        <p:nvGrpSpPr>
          <p:cNvPr id="10" name="组合 9"/>
          <p:cNvGrpSpPr/>
          <p:nvPr>
            <p:custDataLst>
              <p:tags r:id="rId13"/>
            </p:custDataLst>
          </p:nvPr>
        </p:nvGrpSpPr>
        <p:grpSpPr>
          <a:xfrm>
            <a:off x="6422390" y="951545"/>
            <a:ext cx="2072640" cy="5469260"/>
            <a:chOff x="1611" y="1539"/>
            <a:chExt cx="4142" cy="5726"/>
          </a:xfrm>
        </p:grpSpPr>
        <p:sp>
          <p:nvSpPr>
            <p:cNvPr id="11" name="圆角矩形 8"/>
            <p:cNvSpPr/>
            <p:nvPr>
              <p:custDataLst>
                <p:tags r:id="rId14"/>
              </p:custDataLst>
            </p:nvPr>
          </p:nvSpPr>
          <p:spPr>
            <a:xfrm>
              <a:off x="1635" y="1539"/>
              <a:ext cx="4112" cy="3786"/>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cs typeface="+mn-ea"/>
                <a:sym typeface="+mn-lt"/>
              </a:endParaRPr>
            </a:p>
          </p:txBody>
        </p:sp>
        <p:sp>
          <p:nvSpPr>
            <p:cNvPr id="12" name="矩形 11"/>
            <p:cNvSpPr/>
            <p:nvPr>
              <p:custDataLst>
                <p:tags r:id="rId15"/>
              </p:custDataLst>
            </p:nvPr>
          </p:nvSpPr>
          <p:spPr>
            <a:xfrm>
              <a:off x="2240" y="1539"/>
              <a:ext cx="2882" cy="675"/>
            </a:xfrm>
            <a:prstGeom prst="rect">
              <a:avLst/>
            </a:prstGeom>
          </p:spPr>
          <p:txBody>
            <a:bodyPr wrap="square" anchor="ctr">
              <a:spAutoFit/>
            </a:bodyPr>
            <a:lstStyle/>
            <a:p>
              <a:pPr algn="ctr"/>
              <a:r>
                <a:rPr lang="en-US" altLang="zh-CN" sz="3600" dirty="0">
                  <a:solidFill>
                    <a:schemeClr val="tx1">
                      <a:lumMod val="65000"/>
                      <a:lumOff val="35000"/>
                    </a:schemeClr>
                  </a:solidFill>
                  <a:cs typeface="+mn-ea"/>
                  <a:sym typeface="+mn-lt"/>
                </a:rPr>
                <a:t>03</a:t>
              </a:r>
              <a:endParaRPr lang="en-US" altLang="zh-CN" sz="3600" dirty="0">
                <a:solidFill>
                  <a:schemeClr val="tx1">
                    <a:lumMod val="65000"/>
                    <a:lumOff val="35000"/>
                  </a:schemeClr>
                </a:solidFill>
                <a:cs typeface="+mn-ea"/>
                <a:sym typeface="+mn-lt"/>
              </a:endParaRPr>
            </a:p>
          </p:txBody>
        </p:sp>
        <p:sp>
          <p:nvSpPr>
            <p:cNvPr id="13" name="矩形 12"/>
            <p:cNvSpPr/>
            <p:nvPr>
              <p:custDataLst>
                <p:tags r:id="rId16"/>
              </p:custDataLst>
            </p:nvPr>
          </p:nvSpPr>
          <p:spPr>
            <a:xfrm>
              <a:off x="1611" y="2135"/>
              <a:ext cx="4142" cy="5130"/>
            </a:xfrm>
            <a:prstGeom prst="rect">
              <a:avLst/>
            </a:prstGeom>
            <a:solidFill>
              <a:schemeClr val="bg1">
                <a:lumMod val="95000"/>
              </a:schemeClr>
            </a:solidFill>
          </p:spPr>
          <p:txBody>
            <a:bodyPr wrap="square">
              <a:noAutofit/>
            </a:bodyPr>
            <a:lstStyle/>
            <a:p>
              <a:pPr indent="0" algn="l" fontAlgn="auto">
                <a:lnSpc>
                  <a:spcPct val="150000"/>
                </a:lnSpc>
              </a:pPr>
              <a:r>
                <a:rPr lang="en-US" altLang="zh-CN" sz="1600" b="1" dirty="0">
                  <a:solidFill>
                    <a:schemeClr val="tx1"/>
                  </a:solidFill>
                  <a:uFillTx/>
                  <a:cs typeface="+mn-ea"/>
                  <a:sym typeface="+mn-lt"/>
                </a:rPr>
                <a:t>Line Comparison 3: </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Original: "Making all the vales rejoice!"</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Jessica's Version: “</a:t>
              </a:r>
              <a:r>
                <a:rPr lang="zh-CN" altLang="en-US" sz="1600" dirty="0">
                  <a:solidFill>
                    <a:schemeClr val="tx1"/>
                  </a:solidFill>
                  <a:uFillTx/>
                  <a:cs typeface="+mn-ea"/>
                  <a:sym typeface="+mn-lt"/>
                </a:rPr>
                <a:t>山谷都惊喜。</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50000"/>
                </a:lnSpc>
              </a:pPr>
              <a:r>
                <a:rPr lang="en-US" altLang="zh-CN" sz="1600" dirty="0">
                  <a:solidFill>
                    <a:schemeClr val="tx1"/>
                  </a:solidFill>
                  <a:uFillTx/>
                  <a:cs typeface="+mn-ea"/>
                  <a:sym typeface="+mn-lt"/>
                </a:rPr>
                <a:t>Commentary: “</a:t>
              </a:r>
              <a:r>
                <a:rPr lang="zh-CN" altLang="en-US" sz="1600" dirty="0">
                  <a:solidFill>
                    <a:schemeClr val="tx1"/>
                  </a:solidFill>
                  <a:uFillTx/>
                  <a:cs typeface="+mn-ea"/>
                  <a:sym typeface="+mn-lt"/>
                </a:rPr>
                <a:t>惊喜</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一词用得精妙生动，捕捉到了山谷因温柔声音而产生的瞬间反应。</a:t>
              </a:r>
              <a:endParaRPr lang="zh-CN" altLang="en-US" sz="1600" dirty="0">
                <a:solidFill>
                  <a:schemeClr val="tx1"/>
                </a:solidFill>
                <a:uFillTx/>
                <a:cs typeface="+mn-ea"/>
                <a:sym typeface="+mn-lt"/>
              </a:endParaRPr>
            </a:p>
          </p:txBody>
        </p:sp>
      </p:grpSp>
      <p:grpSp>
        <p:nvGrpSpPr>
          <p:cNvPr id="14" name="组合 13"/>
          <p:cNvGrpSpPr/>
          <p:nvPr>
            <p:custDataLst>
              <p:tags r:id="rId17"/>
            </p:custDataLst>
          </p:nvPr>
        </p:nvGrpSpPr>
        <p:grpSpPr>
          <a:xfrm>
            <a:off x="8818880" y="952500"/>
            <a:ext cx="2936875" cy="5469255"/>
            <a:chOff x="1231" y="2117"/>
            <a:chExt cx="4352" cy="7958"/>
          </a:xfrm>
        </p:grpSpPr>
        <p:sp>
          <p:nvSpPr>
            <p:cNvPr id="15" name="圆角矩形 8"/>
            <p:cNvSpPr/>
            <p:nvPr>
              <p:custDataLst>
                <p:tags r:id="rId18"/>
              </p:custDataLst>
            </p:nvPr>
          </p:nvSpPr>
          <p:spPr>
            <a:xfrm>
              <a:off x="1231" y="2117"/>
              <a:ext cx="4352" cy="3785"/>
            </a:xfrm>
            <a:prstGeom prst="roundRect">
              <a:avLst>
                <a:gd name="adj" fmla="val 9350"/>
              </a:avLst>
            </a:prstGeom>
            <a:solidFill>
              <a:srgbClr val="B8E0C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HK" altLang="en-US">
                <a:cs typeface="+mn-ea"/>
                <a:sym typeface="+mn-lt"/>
              </a:endParaRPr>
            </a:p>
          </p:txBody>
        </p:sp>
        <p:sp>
          <p:nvSpPr>
            <p:cNvPr id="16" name="矩形 15"/>
            <p:cNvSpPr/>
            <p:nvPr>
              <p:custDataLst>
                <p:tags r:id="rId19"/>
              </p:custDataLst>
            </p:nvPr>
          </p:nvSpPr>
          <p:spPr>
            <a:xfrm>
              <a:off x="2352" y="2118"/>
              <a:ext cx="1840" cy="939"/>
            </a:xfrm>
            <a:prstGeom prst="rect">
              <a:avLst/>
            </a:prstGeom>
          </p:spPr>
          <p:txBody>
            <a:bodyPr wrap="square" anchor="ctr">
              <a:spAutoFit/>
            </a:bodyPr>
            <a:p>
              <a:pPr algn="ctr"/>
              <a:r>
                <a:rPr lang="en-US" altLang="zh-CN" sz="3600" dirty="0">
                  <a:solidFill>
                    <a:schemeClr val="tx1">
                      <a:lumMod val="65000"/>
                      <a:lumOff val="35000"/>
                    </a:schemeClr>
                  </a:solidFill>
                  <a:cs typeface="+mn-ea"/>
                  <a:sym typeface="+mn-lt"/>
                </a:rPr>
                <a:t>04</a:t>
              </a:r>
              <a:endParaRPr lang="en-US" altLang="zh-CN" sz="3600" dirty="0">
                <a:solidFill>
                  <a:schemeClr val="tx1">
                    <a:lumMod val="65000"/>
                    <a:lumOff val="35000"/>
                  </a:schemeClr>
                </a:solidFill>
                <a:cs typeface="+mn-ea"/>
                <a:sym typeface="+mn-lt"/>
              </a:endParaRPr>
            </a:p>
          </p:txBody>
        </p:sp>
        <p:sp>
          <p:nvSpPr>
            <p:cNvPr id="17" name="矩形 16"/>
            <p:cNvSpPr/>
            <p:nvPr>
              <p:custDataLst>
                <p:tags r:id="rId20"/>
              </p:custDataLst>
            </p:nvPr>
          </p:nvSpPr>
          <p:spPr>
            <a:xfrm>
              <a:off x="1231" y="2945"/>
              <a:ext cx="4352" cy="7130"/>
            </a:xfrm>
            <a:prstGeom prst="rect">
              <a:avLst/>
            </a:prstGeom>
            <a:solidFill>
              <a:schemeClr val="bg1">
                <a:lumMod val="95000"/>
              </a:schemeClr>
            </a:solidFill>
          </p:spPr>
          <p:txBody>
            <a:bodyPr wrap="square">
              <a:noAutofit/>
            </a:bodyPr>
            <a:p>
              <a:pPr indent="0" algn="l" fontAlgn="auto">
                <a:lnSpc>
                  <a:spcPct val="150000"/>
                </a:lnSpc>
              </a:pPr>
              <a:r>
                <a:rPr lang="en-US" altLang="zh-CN" sz="1600" b="1" dirty="0">
                  <a:solidFill>
                    <a:schemeClr val="tx1"/>
                  </a:solidFill>
                  <a:uFillTx/>
                  <a:cs typeface="+mn-ea"/>
                  <a:sym typeface="+mn-lt"/>
                </a:rPr>
                <a:t>Line Comparison 4: </a:t>
              </a:r>
              <a:endParaRPr lang="en-US" altLang="zh-CN" sz="1600" dirty="0">
                <a:solidFill>
                  <a:schemeClr val="tx1"/>
                </a:solidFill>
                <a:uFillTx/>
                <a:cs typeface="+mn-ea"/>
                <a:sym typeface="+mn-lt"/>
              </a:endParaRPr>
            </a:p>
            <a:p>
              <a:pPr indent="0" algn="l" fontAlgn="auto">
                <a:lnSpc>
                  <a:spcPct val="130000"/>
                </a:lnSpc>
              </a:pPr>
              <a:r>
                <a:rPr lang="en-US" altLang="zh-CN" sz="1600" dirty="0">
                  <a:solidFill>
                    <a:schemeClr val="tx1"/>
                  </a:solidFill>
                  <a:uFillTx/>
                  <a:cs typeface="+mn-ea"/>
                  <a:sym typeface="+mn-lt"/>
                </a:rPr>
                <a:t>Original: "We are called by his name."</a:t>
              </a:r>
              <a:endParaRPr lang="en-US" altLang="zh-CN" sz="1600" dirty="0">
                <a:solidFill>
                  <a:schemeClr val="tx1"/>
                </a:solidFill>
                <a:uFillTx/>
                <a:cs typeface="+mn-ea"/>
                <a:sym typeface="+mn-lt"/>
              </a:endParaRPr>
            </a:p>
            <a:p>
              <a:pPr indent="0" algn="l" fontAlgn="auto">
                <a:lnSpc>
                  <a:spcPct val="130000"/>
                </a:lnSpc>
              </a:pPr>
              <a:r>
                <a:rPr lang="en-US" altLang="zh-CN" sz="1600" dirty="0">
                  <a:solidFill>
                    <a:schemeClr val="tx1"/>
                  </a:solidFill>
                  <a:uFillTx/>
                  <a:cs typeface="+mn-ea"/>
                  <a:sym typeface="+mn-lt"/>
                </a:rPr>
                <a:t>Jessica's Version: “</a:t>
              </a:r>
              <a:r>
                <a:rPr lang="zh-CN" altLang="en-US" sz="1600" dirty="0">
                  <a:solidFill>
                    <a:schemeClr val="tx1"/>
                  </a:solidFill>
                  <a:uFillTx/>
                  <a:cs typeface="+mn-ea"/>
                  <a:sym typeface="+mn-lt"/>
                </a:rPr>
                <a:t>我们都因他被召。</a:t>
              </a:r>
              <a:r>
                <a:rPr lang="en-US" altLang="zh-CN" sz="1600" dirty="0">
                  <a:solidFill>
                    <a:schemeClr val="tx1"/>
                  </a:solidFill>
                  <a:uFillTx/>
                  <a:cs typeface="+mn-ea"/>
                  <a:sym typeface="+mn-lt"/>
                </a:rPr>
                <a:t>”</a:t>
              </a:r>
              <a:endParaRPr lang="en-US" altLang="zh-CN" sz="1600" dirty="0">
                <a:solidFill>
                  <a:schemeClr val="tx1"/>
                </a:solidFill>
                <a:uFillTx/>
                <a:cs typeface="+mn-ea"/>
                <a:sym typeface="+mn-lt"/>
              </a:endParaRPr>
            </a:p>
            <a:p>
              <a:pPr indent="0" algn="l" fontAlgn="auto">
                <a:lnSpc>
                  <a:spcPct val="130000"/>
                </a:lnSpc>
              </a:pPr>
              <a:r>
                <a:rPr lang="en-US" altLang="zh-CN" sz="1600" dirty="0">
                  <a:solidFill>
                    <a:schemeClr val="tx1"/>
                  </a:solidFill>
                  <a:uFillTx/>
                  <a:cs typeface="+mn-ea"/>
                  <a:sym typeface="+mn-lt"/>
                </a:rPr>
                <a:t>Commentary: “</a:t>
              </a:r>
              <a:r>
                <a:rPr lang="zh-CN" altLang="en-US" sz="1600" dirty="0">
                  <a:solidFill>
                    <a:schemeClr val="tx1"/>
                  </a:solidFill>
                  <a:uFillTx/>
                  <a:cs typeface="+mn-ea"/>
                  <a:sym typeface="+mn-lt"/>
                </a:rPr>
                <a:t>被召</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是一个很强的神学词汇，比</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以他之名</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或</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名字一样</a:t>
              </a:r>
              <a:r>
                <a:rPr lang="en-US" altLang="zh-CN" sz="1600" dirty="0">
                  <a:solidFill>
                    <a:schemeClr val="tx1"/>
                  </a:solidFill>
                  <a:uFillTx/>
                  <a:cs typeface="+mn-ea"/>
                  <a:sym typeface="+mn-lt"/>
                </a:rPr>
                <a:t>”</a:t>
              </a:r>
              <a:r>
                <a:rPr lang="zh-CN" altLang="en-US" sz="1600" dirty="0">
                  <a:solidFill>
                    <a:schemeClr val="tx1"/>
                  </a:solidFill>
                  <a:uFillTx/>
                  <a:cs typeface="+mn-ea"/>
                  <a:sym typeface="+mn-lt"/>
                </a:rPr>
                <a:t>更强调上帝的主动召唤和归属感，</a:t>
              </a:r>
              <a:r>
                <a:rPr lang="en-US" altLang="zh-CN" sz="1600" dirty="0">
                  <a:solidFill>
                    <a:schemeClr val="tx1"/>
                  </a:solidFill>
                  <a:uFillTx/>
                  <a:cs typeface="+mn-ea"/>
                  <a:sym typeface="+mn-lt"/>
                </a:rPr>
                <a:t> theological precision</a:t>
              </a:r>
              <a:r>
                <a:rPr lang="zh-CN" altLang="en-US" sz="1600" dirty="0">
                  <a:solidFill>
                    <a:schemeClr val="tx1"/>
                  </a:solidFill>
                  <a:uFillTx/>
                  <a:cs typeface="+mn-ea"/>
                  <a:sym typeface="+mn-lt"/>
                </a:rPr>
                <a:t>（神学精确性）更高。</a:t>
              </a:r>
              <a:endParaRPr lang="zh-CN" altLang="en-US" sz="1600" dirty="0">
                <a:solidFill>
                  <a:schemeClr val="tx1"/>
                </a:solidFill>
                <a:uFillTx/>
                <a:cs typeface="+mn-ea"/>
                <a:sym typeface="+mn-lt"/>
              </a:endParaRPr>
            </a:p>
            <a:p>
              <a:pPr indent="0" algn="l" fontAlgn="auto">
                <a:lnSpc>
                  <a:spcPct val="130000"/>
                </a:lnSpc>
              </a:pPr>
              <a:r>
                <a:rPr lang="en-US" altLang="zh-CN" sz="1600" dirty="0">
                  <a:solidFill>
                    <a:schemeClr val="tx1"/>
                  </a:solidFill>
                  <a:uFillTx/>
                  <a:cs typeface="+mn-ea"/>
                  <a:sym typeface="+mn-lt"/>
                </a:rPr>
                <a:t>Overall : </a:t>
              </a:r>
              <a:r>
                <a:rPr lang="zh-CN" altLang="en-US" sz="1600" dirty="0">
                  <a:solidFill>
                    <a:schemeClr val="tx1"/>
                  </a:solidFill>
                  <a:uFillTx/>
                  <a:cs typeface="+mn-ea"/>
                  <a:sym typeface="+mn-lt"/>
                </a:rPr>
                <a:t>小秸的译本更注重诗意的再创造和语言的惊喜感，用词新颖大胆，节奏明快。在神学传达上，结尾处比杨苡译本更明显。</a:t>
              </a:r>
              <a:endParaRPr lang="zh-CN" altLang="en-US" sz="1600" dirty="0">
                <a:solidFill>
                  <a:schemeClr val="tx1"/>
                </a:solidFill>
                <a:uFillTx/>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5" name="Oval 3"/>
          <p:cNvSpPr>
            <a:spLocks noChangeArrowheads="1"/>
          </p:cNvSpPr>
          <p:nvPr>
            <p:custDataLst>
              <p:tags r:id="rId3"/>
            </p:custDataLst>
          </p:nvPr>
        </p:nvSpPr>
        <p:spPr bwMode="auto">
          <a:xfrm>
            <a:off x="6841067" y="3641726"/>
            <a:ext cx="1113367" cy="1109133"/>
          </a:xfrm>
          <a:prstGeom prst="ellipse">
            <a:avLst/>
          </a:prstGeom>
          <a:solidFill>
            <a:srgbClr val="C5E6D7"/>
          </a:solidFill>
          <a:ln>
            <a:noFill/>
          </a:ln>
          <a:effectLst>
            <a:outerShdw dist="35921" dir="81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chemeClr val="tx1">
                  <a:lumMod val="50000"/>
                  <a:lumOff val="50000"/>
                </a:schemeClr>
              </a:solidFill>
              <a:latin typeface="+mn-lt"/>
              <a:ea typeface="+mn-ea"/>
              <a:cs typeface="+mn-ea"/>
              <a:sym typeface="+mn-lt"/>
            </a:endParaRPr>
          </a:p>
        </p:txBody>
      </p:sp>
      <p:sp>
        <p:nvSpPr>
          <p:cNvPr id="6" name="Oval 4"/>
          <p:cNvSpPr>
            <a:spLocks noChangeArrowheads="1"/>
          </p:cNvSpPr>
          <p:nvPr>
            <p:custDataLst>
              <p:tags r:id="rId4"/>
            </p:custDataLst>
          </p:nvPr>
        </p:nvSpPr>
        <p:spPr bwMode="auto">
          <a:xfrm>
            <a:off x="9503834" y="3641726"/>
            <a:ext cx="1113367" cy="1109133"/>
          </a:xfrm>
          <a:prstGeom prst="ellipse">
            <a:avLst/>
          </a:prstGeom>
          <a:solidFill>
            <a:srgbClr val="C5E6D7"/>
          </a:solidFill>
          <a:ln>
            <a:noFill/>
          </a:ln>
          <a:effectLst>
            <a:outerShdw dist="35921" dir="81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chemeClr val="tx1">
                  <a:lumMod val="50000"/>
                  <a:lumOff val="50000"/>
                </a:schemeClr>
              </a:solidFill>
              <a:latin typeface="+mn-lt"/>
              <a:ea typeface="+mn-ea"/>
              <a:cs typeface="+mn-ea"/>
              <a:sym typeface="+mn-lt"/>
            </a:endParaRPr>
          </a:p>
        </p:txBody>
      </p:sp>
      <p:sp>
        <p:nvSpPr>
          <p:cNvPr id="7" name="Oval 5"/>
          <p:cNvSpPr>
            <a:spLocks noChangeArrowheads="1"/>
          </p:cNvSpPr>
          <p:nvPr>
            <p:custDataLst>
              <p:tags r:id="rId5"/>
            </p:custDataLst>
          </p:nvPr>
        </p:nvSpPr>
        <p:spPr bwMode="auto">
          <a:xfrm>
            <a:off x="4078818" y="3641726"/>
            <a:ext cx="1113367" cy="1109133"/>
          </a:xfrm>
          <a:prstGeom prst="ellipse">
            <a:avLst/>
          </a:prstGeom>
          <a:solidFill>
            <a:srgbClr val="C5E6D7"/>
          </a:solidFill>
          <a:ln>
            <a:noFill/>
          </a:ln>
          <a:effectLst>
            <a:outerShdw dist="35921" dir="81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solidFill>
                <a:schemeClr val="tx1">
                  <a:lumMod val="50000"/>
                  <a:lumOff val="50000"/>
                </a:schemeClr>
              </a:solidFill>
              <a:latin typeface="+mn-lt"/>
              <a:ea typeface="+mn-ea"/>
              <a:cs typeface="+mn-ea"/>
              <a:sym typeface="+mn-lt"/>
            </a:endParaRPr>
          </a:p>
        </p:txBody>
      </p:sp>
      <p:sp>
        <p:nvSpPr>
          <p:cNvPr id="8" name="Oval 8"/>
          <p:cNvSpPr>
            <a:spLocks noChangeArrowheads="1"/>
          </p:cNvSpPr>
          <p:nvPr>
            <p:custDataLst>
              <p:tags r:id="rId6"/>
            </p:custDataLst>
          </p:nvPr>
        </p:nvSpPr>
        <p:spPr bwMode="auto">
          <a:xfrm>
            <a:off x="1553634" y="3639610"/>
            <a:ext cx="1113367" cy="1109133"/>
          </a:xfrm>
          <a:prstGeom prst="ellipse">
            <a:avLst/>
          </a:prstGeom>
          <a:solidFill>
            <a:srgbClr val="C5E6D7"/>
          </a:solidFill>
          <a:ln>
            <a:noFill/>
          </a:ln>
          <a:effectLst>
            <a:outerShdw dist="35921" dir="81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dirty="0">
              <a:solidFill>
                <a:schemeClr val="tx1">
                  <a:lumMod val="50000"/>
                  <a:lumOff val="50000"/>
                </a:schemeClr>
              </a:solidFill>
              <a:latin typeface="+mn-lt"/>
              <a:ea typeface="+mn-ea"/>
              <a:cs typeface="+mn-ea"/>
              <a:sym typeface="+mn-lt"/>
            </a:endParaRPr>
          </a:p>
        </p:txBody>
      </p:sp>
      <p:sp>
        <p:nvSpPr>
          <p:cNvPr id="9" name="stats-on-laptop-screen_51875"/>
          <p:cNvSpPr>
            <a:spLocks noChangeAspect="1"/>
          </p:cNvSpPr>
          <p:nvPr>
            <p:custDataLst>
              <p:tags r:id="rId7"/>
            </p:custDataLst>
          </p:nvPr>
        </p:nvSpPr>
        <p:spPr bwMode="auto">
          <a:xfrm>
            <a:off x="1868481" y="3999755"/>
            <a:ext cx="483671" cy="393074"/>
          </a:xfrm>
          <a:custGeom>
            <a:avLst/>
            <a:gdLst>
              <a:gd name="connsiteX0" fmla="*/ 0 w 601409"/>
              <a:gd name="connsiteY0" fmla="*/ 418641 h 488759"/>
              <a:gd name="connsiteX1" fmla="*/ 229655 w 601409"/>
              <a:gd name="connsiteY1" fmla="*/ 418641 h 488759"/>
              <a:gd name="connsiteX2" fmla="*/ 229655 w 601409"/>
              <a:gd name="connsiteY2" fmla="*/ 454415 h 488759"/>
              <a:gd name="connsiteX3" fmla="*/ 371754 w 601409"/>
              <a:gd name="connsiteY3" fmla="*/ 454415 h 488759"/>
              <a:gd name="connsiteX4" fmla="*/ 371754 w 601409"/>
              <a:gd name="connsiteY4" fmla="*/ 418641 h 488759"/>
              <a:gd name="connsiteX5" fmla="*/ 601409 w 601409"/>
              <a:gd name="connsiteY5" fmla="*/ 418641 h 488759"/>
              <a:gd name="connsiteX6" fmla="*/ 601409 w 601409"/>
              <a:gd name="connsiteY6" fmla="*/ 488759 h 488759"/>
              <a:gd name="connsiteX7" fmla="*/ 0 w 601409"/>
              <a:gd name="connsiteY7" fmla="*/ 488759 h 488759"/>
              <a:gd name="connsiteX8" fmla="*/ 439198 w 601409"/>
              <a:gd name="connsiteY8" fmla="*/ 97476 h 488759"/>
              <a:gd name="connsiteX9" fmla="*/ 472207 w 601409"/>
              <a:gd name="connsiteY9" fmla="*/ 130443 h 488759"/>
              <a:gd name="connsiteX10" fmla="*/ 439198 w 601409"/>
              <a:gd name="connsiteY10" fmla="*/ 163411 h 488759"/>
              <a:gd name="connsiteX11" fmla="*/ 436328 w 601409"/>
              <a:gd name="connsiteY11" fmla="*/ 163411 h 488759"/>
              <a:gd name="connsiteX12" fmla="*/ 366005 w 601409"/>
              <a:gd name="connsiteY12" fmla="*/ 246546 h 488759"/>
              <a:gd name="connsiteX13" fmla="*/ 366005 w 601409"/>
              <a:gd name="connsiteY13" fmla="*/ 253713 h 488759"/>
              <a:gd name="connsiteX14" fmla="*/ 332996 w 601409"/>
              <a:gd name="connsiteY14" fmla="*/ 286680 h 488759"/>
              <a:gd name="connsiteX15" fmla="*/ 299987 w 601409"/>
              <a:gd name="connsiteY15" fmla="*/ 253713 h 488759"/>
              <a:gd name="connsiteX16" fmla="*/ 299987 w 601409"/>
              <a:gd name="connsiteY16" fmla="*/ 250846 h 488759"/>
              <a:gd name="connsiteX17" fmla="*/ 248321 w 601409"/>
              <a:gd name="connsiteY17" fmla="*/ 210712 h 488759"/>
              <a:gd name="connsiteX18" fmla="*/ 235404 w 601409"/>
              <a:gd name="connsiteY18" fmla="*/ 213578 h 488759"/>
              <a:gd name="connsiteX19" fmla="*/ 226793 w 601409"/>
              <a:gd name="connsiteY19" fmla="*/ 212145 h 488759"/>
              <a:gd name="connsiteX20" fmla="*/ 195220 w 601409"/>
              <a:gd name="connsiteY20" fmla="*/ 240812 h 488759"/>
              <a:gd name="connsiteX21" fmla="*/ 195220 w 601409"/>
              <a:gd name="connsiteY21" fmla="*/ 246546 h 488759"/>
              <a:gd name="connsiteX22" fmla="*/ 162211 w 601409"/>
              <a:gd name="connsiteY22" fmla="*/ 279513 h 488759"/>
              <a:gd name="connsiteX23" fmla="*/ 129202 w 601409"/>
              <a:gd name="connsiteY23" fmla="*/ 246546 h 488759"/>
              <a:gd name="connsiteX24" fmla="*/ 162211 w 601409"/>
              <a:gd name="connsiteY24" fmla="*/ 213578 h 488759"/>
              <a:gd name="connsiteX25" fmla="*/ 167952 w 601409"/>
              <a:gd name="connsiteY25" fmla="*/ 213578 h 488759"/>
              <a:gd name="connsiteX26" fmla="*/ 202396 w 601409"/>
              <a:gd name="connsiteY26" fmla="*/ 180611 h 488759"/>
              <a:gd name="connsiteX27" fmla="*/ 202396 w 601409"/>
              <a:gd name="connsiteY27" fmla="*/ 179178 h 488759"/>
              <a:gd name="connsiteX28" fmla="*/ 235404 w 601409"/>
              <a:gd name="connsiteY28" fmla="*/ 146210 h 488759"/>
              <a:gd name="connsiteX29" fmla="*/ 268413 w 601409"/>
              <a:gd name="connsiteY29" fmla="*/ 176311 h 488759"/>
              <a:gd name="connsiteX30" fmla="*/ 324385 w 601409"/>
              <a:gd name="connsiteY30" fmla="*/ 222179 h 488759"/>
              <a:gd name="connsiteX31" fmla="*/ 332996 w 601409"/>
              <a:gd name="connsiteY31" fmla="*/ 220745 h 488759"/>
              <a:gd name="connsiteX32" fmla="*/ 335866 w 601409"/>
              <a:gd name="connsiteY32" fmla="*/ 220745 h 488759"/>
              <a:gd name="connsiteX33" fmla="*/ 407624 w 601409"/>
              <a:gd name="connsiteY33" fmla="*/ 137610 h 488759"/>
              <a:gd name="connsiteX34" fmla="*/ 406189 w 601409"/>
              <a:gd name="connsiteY34" fmla="*/ 130443 h 488759"/>
              <a:gd name="connsiteX35" fmla="*/ 439198 w 601409"/>
              <a:gd name="connsiteY35" fmla="*/ 97476 h 488759"/>
              <a:gd name="connsiteX36" fmla="*/ 100420 w 601409"/>
              <a:gd name="connsiteY36" fmla="*/ 57337 h 488759"/>
              <a:gd name="connsiteX37" fmla="*/ 100420 w 601409"/>
              <a:gd name="connsiteY37" fmla="*/ 326819 h 488759"/>
              <a:gd name="connsiteX38" fmla="*/ 500990 w 601409"/>
              <a:gd name="connsiteY38" fmla="*/ 326819 h 488759"/>
              <a:gd name="connsiteX39" fmla="*/ 500990 w 601409"/>
              <a:gd name="connsiteY39" fmla="*/ 57337 h 488759"/>
              <a:gd name="connsiteX40" fmla="*/ 42991 w 601409"/>
              <a:gd name="connsiteY40" fmla="*/ 0 h 488759"/>
              <a:gd name="connsiteX41" fmla="*/ 558419 w 601409"/>
              <a:gd name="connsiteY41" fmla="*/ 0 h 488759"/>
              <a:gd name="connsiteX42" fmla="*/ 558419 w 601409"/>
              <a:gd name="connsiteY42" fmla="*/ 384156 h 488759"/>
              <a:gd name="connsiteX43" fmla="*/ 42991 w 601409"/>
              <a:gd name="connsiteY43" fmla="*/ 384156 h 4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1409" h="488759">
                <a:moveTo>
                  <a:pt x="0" y="418641"/>
                </a:moveTo>
                <a:lnTo>
                  <a:pt x="229655" y="418641"/>
                </a:lnTo>
                <a:lnTo>
                  <a:pt x="229655" y="454415"/>
                </a:lnTo>
                <a:lnTo>
                  <a:pt x="371754" y="454415"/>
                </a:lnTo>
                <a:lnTo>
                  <a:pt x="371754" y="418641"/>
                </a:lnTo>
                <a:lnTo>
                  <a:pt x="601409" y="418641"/>
                </a:lnTo>
                <a:lnTo>
                  <a:pt x="601409" y="488759"/>
                </a:lnTo>
                <a:lnTo>
                  <a:pt x="0" y="488759"/>
                </a:lnTo>
                <a:close/>
                <a:moveTo>
                  <a:pt x="439198" y="97476"/>
                </a:moveTo>
                <a:cubicBezTo>
                  <a:pt x="457855" y="97476"/>
                  <a:pt x="472207" y="111810"/>
                  <a:pt x="472207" y="130443"/>
                </a:cubicBezTo>
                <a:cubicBezTo>
                  <a:pt x="472207" y="149077"/>
                  <a:pt x="457855" y="163411"/>
                  <a:pt x="439198" y="163411"/>
                </a:cubicBezTo>
                <a:cubicBezTo>
                  <a:pt x="437763" y="163411"/>
                  <a:pt x="436328" y="163411"/>
                  <a:pt x="436328" y="163411"/>
                </a:cubicBezTo>
                <a:lnTo>
                  <a:pt x="366005" y="246546"/>
                </a:lnTo>
                <a:cubicBezTo>
                  <a:pt x="366005" y="249413"/>
                  <a:pt x="366005" y="250846"/>
                  <a:pt x="366005" y="253713"/>
                </a:cubicBezTo>
                <a:cubicBezTo>
                  <a:pt x="366005" y="272346"/>
                  <a:pt x="351653" y="286680"/>
                  <a:pt x="332996" y="286680"/>
                </a:cubicBezTo>
                <a:cubicBezTo>
                  <a:pt x="314339" y="286680"/>
                  <a:pt x="299987" y="272346"/>
                  <a:pt x="299987" y="253713"/>
                </a:cubicBezTo>
                <a:cubicBezTo>
                  <a:pt x="299987" y="253713"/>
                  <a:pt x="299987" y="252279"/>
                  <a:pt x="299987" y="250846"/>
                </a:cubicBezTo>
                <a:lnTo>
                  <a:pt x="248321" y="210712"/>
                </a:lnTo>
                <a:cubicBezTo>
                  <a:pt x="244015" y="212145"/>
                  <a:pt x="239710" y="213578"/>
                  <a:pt x="235404" y="213578"/>
                </a:cubicBezTo>
                <a:cubicBezTo>
                  <a:pt x="232534" y="213578"/>
                  <a:pt x="229664" y="212145"/>
                  <a:pt x="226793" y="212145"/>
                </a:cubicBezTo>
                <a:lnTo>
                  <a:pt x="195220" y="240812"/>
                </a:lnTo>
                <a:cubicBezTo>
                  <a:pt x="195220" y="243679"/>
                  <a:pt x="195220" y="245112"/>
                  <a:pt x="195220" y="246546"/>
                </a:cubicBezTo>
                <a:cubicBezTo>
                  <a:pt x="195220" y="265180"/>
                  <a:pt x="180868" y="279513"/>
                  <a:pt x="162211" y="279513"/>
                </a:cubicBezTo>
                <a:cubicBezTo>
                  <a:pt x="143554" y="279513"/>
                  <a:pt x="129202" y="265180"/>
                  <a:pt x="129202" y="246546"/>
                </a:cubicBezTo>
                <a:cubicBezTo>
                  <a:pt x="129202" y="227912"/>
                  <a:pt x="143554" y="213578"/>
                  <a:pt x="162211" y="213578"/>
                </a:cubicBezTo>
                <a:cubicBezTo>
                  <a:pt x="163646" y="213578"/>
                  <a:pt x="166516" y="213578"/>
                  <a:pt x="167952" y="213578"/>
                </a:cubicBezTo>
                <a:lnTo>
                  <a:pt x="202396" y="180611"/>
                </a:lnTo>
                <a:cubicBezTo>
                  <a:pt x="202396" y="180611"/>
                  <a:pt x="202396" y="180611"/>
                  <a:pt x="202396" y="179178"/>
                </a:cubicBezTo>
                <a:cubicBezTo>
                  <a:pt x="202396" y="161977"/>
                  <a:pt x="216747" y="146210"/>
                  <a:pt x="235404" y="146210"/>
                </a:cubicBezTo>
                <a:cubicBezTo>
                  <a:pt x="252626" y="146210"/>
                  <a:pt x="266978" y="159111"/>
                  <a:pt x="268413" y="176311"/>
                </a:cubicBezTo>
                <a:lnTo>
                  <a:pt x="324385" y="222179"/>
                </a:lnTo>
                <a:cubicBezTo>
                  <a:pt x="327255" y="220745"/>
                  <a:pt x="330125" y="220745"/>
                  <a:pt x="332996" y="220745"/>
                </a:cubicBezTo>
                <a:cubicBezTo>
                  <a:pt x="334431" y="220745"/>
                  <a:pt x="335866" y="220745"/>
                  <a:pt x="335866" y="220745"/>
                </a:cubicBezTo>
                <a:lnTo>
                  <a:pt x="407624" y="137610"/>
                </a:lnTo>
                <a:cubicBezTo>
                  <a:pt x="406189" y="134743"/>
                  <a:pt x="406189" y="131877"/>
                  <a:pt x="406189" y="130443"/>
                </a:cubicBezTo>
                <a:cubicBezTo>
                  <a:pt x="406189" y="111810"/>
                  <a:pt x="421976" y="97476"/>
                  <a:pt x="439198" y="97476"/>
                </a:cubicBezTo>
                <a:close/>
                <a:moveTo>
                  <a:pt x="100420" y="57337"/>
                </a:moveTo>
                <a:lnTo>
                  <a:pt x="100420" y="326819"/>
                </a:lnTo>
                <a:lnTo>
                  <a:pt x="500990" y="326819"/>
                </a:lnTo>
                <a:lnTo>
                  <a:pt x="500990" y="57337"/>
                </a:lnTo>
                <a:close/>
                <a:moveTo>
                  <a:pt x="42991" y="0"/>
                </a:moveTo>
                <a:lnTo>
                  <a:pt x="558419" y="0"/>
                </a:lnTo>
                <a:lnTo>
                  <a:pt x="558419" y="384156"/>
                </a:lnTo>
                <a:lnTo>
                  <a:pt x="42991" y="384156"/>
                </a:lnTo>
                <a:close/>
              </a:path>
            </a:pathLst>
          </a:custGeom>
          <a:solidFill>
            <a:schemeClr val="bg1"/>
          </a:solidFill>
          <a:ln>
            <a:noFill/>
          </a:ln>
        </p:spPr>
        <p:txBody>
          <a:bodyPr/>
          <a:lstStyle/>
          <a:p>
            <a:endParaRPr lang="zh-CN" altLang="en-US">
              <a:solidFill>
                <a:schemeClr val="tx1">
                  <a:lumMod val="50000"/>
                  <a:lumOff val="50000"/>
                </a:schemeClr>
              </a:solidFill>
              <a:cs typeface="+mn-ea"/>
              <a:sym typeface="+mn-lt"/>
            </a:endParaRPr>
          </a:p>
        </p:txBody>
      </p:sp>
      <p:sp>
        <p:nvSpPr>
          <p:cNvPr id="10" name="stats-on-laptop-screen_51875"/>
          <p:cNvSpPr>
            <a:spLocks noChangeAspect="1"/>
          </p:cNvSpPr>
          <p:nvPr>
            <p:custDataLst>
              <p:tags r:id="rId8"/>
            </p:custDataLst>
          </p:nvPr>
        </p:nvSpPr>
        <p:spPr bwMode="auto">
          <a:xfrm>
            <a:off x="4440073" y="3999755"/>
            <a:ext cx="437263" cy="426206"/>
          </a:xfrm>
          <a:custGeom>
            <a:avLst/>
            <a:gdLst>
              <a:gd name="T0" fmla="*/ 246 w 418"/>
              <a:gd name="T1" fmla="*/ 242 h 408"/>
              <a:gd name="T2" fmla="*/ 362 w 418"/>
              <a:gd name="T3" fmla="*/ 125 h 408"/>
              <a:gd name="T4" fmla="*/ 418 w 418"/>
              <a:gd name="T5" fmla="*/ 181 h 408"/>
              <a:gd name="T6" fmla="*/ 302 w 418"/>
              <a:gd name="T7" fmla="*/ 298 h 408"/>
              <a:gd name="T8" fmla="*/ 246 w 418"/>
              <a:gd name="T9" fmla="*/ 242 h 408"/>
              <a:gd name="T10" fmla="*/ 227 w 418"/>
              <a:gd name="T11" fmla="*/ 317 h 408"/>
              <a:gd name="T12" fmla="*/ 261 w 418"/>
              <a:gd name="T13" fmla="*/ 308 h 408"/>
              <a:gd name="T14" fmla="*/ 235 w 418"/>
              <a:gd name="T15" fmla="*/ 282 h 408"/>
              <a:gd name="T16" fmla="*/ 227 w 418"/>
              <a:gd name="T17" fmla="*/ 317 h 408"/>
              <a:gd name="T18" fmla="*/ 273 w 418"/>
              <a:gd name="T19" fmla="*/ 319 h 408"/>
              <a:gd name="T20" fmla="*/ 273 w 418"/>
              <a:gd name="T21" fmla="*/ 337 h 408"/>
              <a:gd name="T22" fmla="*/ 56 w 418"/>
              <a:gd name="T23" fmla="*/ 337 h 408"/>
              <a:gd name="T24" fmla="*/ 56 w 418"/>
              <a:gd name="T25" fmla="*/ 310 h 408"/>
              <a:gd name="T26" fmla="*/ 214 w 418"/>
              <a:gd name="T27" fmla="*/ 310 h 408"/>
              <a:gd name="T28" fmla="*/ 222 w 418"/>
              <a:gd name="T29" fmla="*/ 279 h 408"/>
              <a:gd name="T30" fmla="*/ 56 w 418"/>
              <a:gd name="T31" fmla="*/ 279 h 408"/>
              <a:gd name="T32" fmla="*/ 56 w 418"/>
              <a:gd name="T33" fmla="*/ 252 h 408"/>
              <a:gd name="T34" fmla="*/ 225 w 418"/>
              <a:gd name="T35" fmla="*/ 252 h 408"/>
              <a:gd name="T36" fmla="*/ 228 w 418"/>
              <a:gd name="T37" fmla="*/ 240 h 408"/>
              <a:gd name="T38" fmla="*/ 247 w 418"/>
              <a:gd name="T39" fmla="*/ 221 h 408"/>
              <a:gd name="T40" fmla="*/ 56 w 418"/>
              <a:gd name="T41" fmla="*/ 221 h 408"/>
              <a:gd name="T42" fmla="*/ 56 w 418"/>
              <a:gd name="T43" fmla="*/ 194 h 408"/>
              <a:gd name="T44" fmla="*/ 273 w 418"/>
              <a:gd name="T45" fmla="*/ 194 h 408"/>
              <a:gd name="T46" fmla="*/ 330 w 418"/>
              <a:gd name="T47" fmla="*/ 139 h 408"/>
              <a:gd name="T48" fmla="*/ 330 w 418"/>
              <a:gd name="T49" fmla="*/ 0 h 408"/>
              <a:gd name="T50" fmla="*/ 118 w 418"/>
              <a:gd name="T51" fmla="*/ 0 h 408"/>
              <a:gd name="T52" fmla="*/ 118 w 418"/>
              <a:gd name="T53" fmla="*/ 124 h 408"/>
              <a:gd name="T54" fmla="*/ 0 w 418"/>
              <a:gd name="T55" fmla="*/ 124 h 408"/>
              <a:gd name="T56" fmla="*/ 0 w 418"/>
              <a:gd name="T57" fmla="*/ 408 h 408"/>
              <a:gd name="T58" fmla="*/ 330 w 418"/>
              <a:gd name="T59" fmla="*/ 408 h 408"/>
              <a:gd name="T60" fmla="*/ 330 w 418"/>
              <a:gd name="T61" fmla="*/ 289 h 408"/>
              <a:gd name="T62" fmla="*/ 302 w 418"/>
              <a:gd name="T63" fmla="*/ 317 h 408"/>
              <a:gd name="T64" fmla="*/ 273 w 418"/>
              <a:gd name="T65" fmla="*/ 319 h 408"/>
              <a:gd name="T66" fmla="*/ 93 w 418"/>
              <a:gd name="T67" fmla="*/ 14 h 408"/>
              <a:gd name="T68" fmla="*/ 12 w 418"/>
              <a:gd name="T69" fmla="*/ 99 h 408"/>
              <a:gd name="T70" fmla="*/ 93 w 418"/>
              <a:gd name="T71" fmla="*/ 99 h 408"/>
              <a:gd name="T72" fmla="*/ 93 w 418"/>
              <a:gd name="T73" fmla="*/ 1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8" h="408">
                <a:moveTo>
                  <a:pt x="246" y="242"/>
                </a:moveTo>
                <a:lnTo>
                  <a:pt x="362" y="125"/>
                </a:lnTo>
                <a:lnTo>
                  <a:pt x="418" y="181"/>
                </a:lnTo>
                <a:lnTo>
                  <a:pt x="302" y="298"/>
                </a:lnTo>
                <a:lnTo>
                  <a:pt x="246" y="242"/>
                </a:lnTo>
                <a:close/>
                <a:moveTo>
                  <a:pt x="227" y="317"/>
                </a:moveTo>
                <a:lnTo>
                  <a:pt x="261" y="308"/>
                </a:lnTo>
                <a:lnTo>
                  <a:pt x="235" y="282"/>
                </a:lnTo>
                <a:lnTo>
                  <a:pt x="227" y="317"/>
                </a:lnTo>
                <a:close/>
                <a:moveTo>
                  <a:pt x="273" y="319"/>
                </a:moveTo>
                <a:lnTo>
                  <a:pt x="273" y="337"/>
                </a:lnTo>
                <a:lnTo>
                  <a:pt x="56" y="337"/>
                </a:lnTo>
                <a:lnTo>
                  <a:pt x="56" y="310"/>
                </a:lnTo>
                <a:lnTo>
                  <a:pt x="214" y="310"/>
                </a:lnTo>
                <a:lnTo>
                  <a:pt x="222" y="279"/>
                </a:lnTo>
                <a:lnTo>
                  <a:pt x="56" y="279"/>
                </a:lnTo>
                <a:lnTo>
                  <a:pt x="56" y="252"/>
                </a:lnTo>
                <a:lnTo>
                  <a:pt x="225" y="252"/>
                </a:lnTo>
                <a:lnTo>
                  <a:pt x="228" y="240"/>
                </a:lnTo>
                <a:lnTo>
                  <a:pt x="247" y="221"/>
                </a:lnTo>
                <a:lnTo>
                  <a:pt x="56" y="221"/>
                </a:lnTo>
                <a:lnTo>
                  <a:pt x="56" y="194"/>
                </a:lnTo>
                <a:lnTo>
                  <a:pt x="273" y="194"/>
                </a:lnTo>
                <a:lnTo>
                  <a:pt x="330" y="139"/>
                </a:lnTo>
                <a:lnTo>
                  <a:pt x="330" y="0"/>
                </a:lnTo>
                <a:lnTo>
                  <a:pt x="118" y="0"/>
                </a:lnTo>
                <a:lnTo>
                  <a:pt x="118" y="124"/>
                </a:lnTo>
                <a:lnTo>
                  <a:pt x="0" y="124"/>
                </a:lnTo>
                <a:lnTo>
                  <a:pt x="0" y="408"/>
                </a:lnTo>
                <a:lnTo>
                  <a:pt x="330" y="408"/>
                </a:lnTo>
                <a:lnTo>
                  <a:pt x="330" y="289"/>
                </a:lnTo>
                <a:lnTo>
                  <a:pt x="302" y="317"/>
                </a:lnTo>
                <a:lnTo>
                  <a:pt x="273" y="319"/>
                </a:lnTo>
                <a:close/>
                <a:moveTo>
                  <a:pt x="93" y="14"/>
                </a:moveTo>
                <a:lnTo>
                  <a:pt x="12" y="99"/>
                </a:lnTo>
                <a:lnTo>
                  <a:pt x="93" y="99"/>
                </a:lnTo>
                <a:lnTo>
                  <a:pt x="93" y="14"/>
                </a:lnTo>
                <a:close/>
              </a:path>
            </a:pathLst>
          </a:custGeom>
          <a:solidFill>
            <a:schemeClr val="bg1"/>
          </a:solidFill>
          <a:ln>
            <a:noFill/>
          </a:ln>
        </p:spPr>
        <p:txBody>
          <a:bodyPr/>
          <a:lstStyle/>
          <a:p>
            <a:endParaRPr lang="zh-CN" altLang="en-US">
              <a:solidFill>
                <a:schemeClr val="tx1">
                  <a:lumMod val="50000"/>
                  <a:lumOff val="50000"/>
                </a:schemeClr>
              </a:solidFill>
              <a:cs typeface="+mn-ea"/>
              <a:sym typeface="+mn-lt"/>
            </a:endParaRPr>
          </a:p>
        </p:txBody>
      </p:sp>
      <p:sp>
        <p:nvSpPr>
          <p:cNvPr id="11" name="stats-on-laptop-screen_51875"/>
          <p:cNvSpPr>
            <a:spLocks noChangeAspect="1"/>
          </p:cNvSpPr>
          <p:nvPr>
            <p:custDataLst>
              <p:tags r:id="rId9"/>
            </p:custDataLst>
          </p:nvPr>
        </p:nvSpPr>
        <p:spPr bwMode="auto">
          <a:xfrm>
            <a:off x="7175573" y="3999755"/>
            <a:ext cx="444353" cy="442306"/>
          </a:xfrm>
          <a:custGeom>
            <a:avLst/>
            <a:gdLst>
              <a:gd name="T0" fmla="*/ 6215 w 6887"/>
              <a:gd name="T1" fmla="*/ 4656 h 6866"/>
              <a:gd name="T2" fmla="*/ 6161 w 6887"/>
              <a:gd name="T3" fmla="*/ 4568 h 6866"/>
              <a:gd name="T4" fmla="*/ 5045 w 6887"/>
              <a:gd name="T5" fmla="*/ 3452 h 6866"/>
              <a:gd name="T6" fmla="*/ 6799 w 6887"/>
              <a:gd name="T7" fmla="*/ 1699 h 6866"/>
              <a:gd name="T8" fmla="*/ 6799 w 6887"/>
              <a:gd name="T9" fmla="*/ 1380 h 6866"/>
              <a:gd name="T10" fmla="*/ 5523 w 6887"/>
              <a:gd name="T11" fmla="*/ 105 h 6866"/>
              <a:gd name="T12" fmla="*/ 5364 w 6887"/>
              <a:gd name="T13" fmla="*/ 39 h 6866"/>
              <a:gd name="T14" fmla="*/ 5205 w 6887"/>
              <a:gd name="T15" fmla="*/ 105 h 6866"/>
              <a:gd name="T16" fmla="*/ 4726 w 6887"/>
              <a:gd name="T17" fmla="*/ 583 h 6866"/>
              <a:gd name="T18" fmla="*/ 5364 w 6887"/>
              <a:gd name="T19" fmla="*/ 1221 h 6866"/>
              <a:gd name="T20" fmla="*/ 5364 w 6887"/>
              <a:gd name="T21" fmla="*/ 1540 h 6866"/>
              <a:gd name="T22" fmla="*/ 5205 w 6887"/>
              <a:gd name="T23" fmla="*/ 1606 h 6866"/>
              <a:gd name="T24" fmla="*/ 5045 w 6887"/>
              <a:gd name="T25" fmla="*/ 1540 h 6866"/>
              <a:gd name="T26" fmla="*/ 4408 w 6887"/>
              <a:gd name="T27" fmla="*/ 902 h 6866"/>
              <a:gd name="T28" fmla="*/ 4089 w 6887"/>
              <a:gd name="T29" fmla="*/ 1221 h 6866"/>
              <a:gd name="T30" fmla="*/ 4726 w 6887"/>
              <a:gd name="T31" fmla="*/ 1858 h 6866"/>
              <a:gd name="T32" fmla="*/ 4726 w 6887"/>
              <a:gd name="T33" fmla="*/ 2177 h 6866"/>
              <a:gd name="T34" fmla="*/ 4567 w 6887"/>
              <a:gd name="T35" fmla="*/ 2243 h 6866"/>
              <a:gd name="T36" fmla="*/ 4408 w 6887"/>
              <a:gd name="T37" fmla="*/ 2177 h 6866"/>
              <a:gd name="T38" fmla="*/ 3770 w 6887"/>
              <a:gd name="T39" fmla="*/ 1540 h 6866"/>
              <a:gd name="T40" fmla="*/ 3451 w 6887"/>
              <a:gd name="T41" fmla="*/ 1858 h 6866"/>
              <a:gd name="T42" fmla="*/ 1857 w 6887"/>
              <a:gd name="T43" fmla="*/ 265 h 6866"/>
              <a:gd name="T44" fmla="*/ 901 w 6887"/>
              <a:gd name="T45" fmla="*/ 265 h 6866"/>
              <a:gd name="T46" fmla="*/ 263 w 6887"/>
              <a:gd name="T47" fmla="*/ 902 h 6866"/>
              <a:gd name="T48" fmla="*/ 263 w 6887"/>
              <a:gd name="T49" fmla="*/ 1858 h 6866"/>
              <a:gd name="T50" fmla="*/ 1857 w 6887"/>
              <a:gd name="T51" fmla="*/ 3452 h 6866"/>
              <a:gd name="T52" fmla="*/ 1539 w 6887"/>
              <a:gd name="T53" fmla="*/ 3771 h 6866"/>
              <a:gd name="T54" fmla="*/ 2176 w 6887"/>
              <a:gd name="T55" fmla="*/ 4409 h 6866"/>
              <a:gd name="T56" fmla="*/ 2176 w 6887"/>
              <a:gd name="T57" fmla="*/ 4727 h 6866"/>
              <a:gd name="T58" fmla="*/ 2017 w 6887"/>
              <a:gd name="T59" fmla="*/ 4794 h 6866"/>
              <a:gd name="T60" fmla="*/ 1857 w 6887"/>
              <a:gd name="T61" fmla="*/ 4727 h 6866"/>
              <a:gd name="T62" fmla="*/ 1220 w 6887"/>
              <a:gd name="T63" fmla="*/ 4090 h 6866"/>
              <a:gd name="T64" fmla="*/ 901 w 6887"/>
              <a:gd name="T65" fmla="*/ 4409 h 6866"/>
              <a:gd name="T66" fmla="*/ 1539 w 6887"/>
              <a:gd name="T67" fmla="*/ 5046 h 6866"/>
              <a:gd name="T68" fmla="*/ 1539 w 6887"/>
              <a:gd name="T69" fmla="*/ 5365 h 6866"/>
              <a:gd name="T70" fmla="*/ 1379 w 6887"/>
              <a:gd name="T71" fmla="*/ 5431 h 6866"/>
              <a:gd name="T72" fmla="*/ 1220 w 6887"/>
              <a:gd name="T73" fmla="*/ 5365 h 6866"/>
              <a:gd name="T74" fmla="*/ 582 w 6887"/>
              <a:gd name="T75" fmla="*/ 4728 h 6866"/>
              <a:gd name="T76" fmla="*/ 104 w 6887"/>
              <a:gd name="T77" fmla="*/ 5206 h 6866"/>
              <a:gd name="T78" fmla="*/ 104 w 6887"/>
              <a:gd name="T79" fmla="*/ 5525 h 6866"/>
              <a:gd name="T80" fmla="*/ 1379 w 6887"/>
              <a:gd name="T81" fmla="*/ 6800 h 6866"/>
              <a:gd name="T82" fmla="*/ 1539 w 6887"/>
              <a:gd name="T83" fmla="*/ 6866 h 6866"/>
              <a:gd name="T84" fmla="*/ 1698 w 6887"/>
              <a:gd name="T85" fmla="*/ 6800 h 6866"/>
              <a:gd name="T86" fmla="*/ 3451 w 6887"/>
              <a:gd name="T87" fmla="*/ 5046 h 6866"/>
              <a:gd name="T88" fmla="*/ 4567 w 6887"/>
              <a:gd name="T89" fmla="*/ 6162 h 6866"/>
              <a:gd name="T90" fmla="*/ 4655 w 6887"/>
              <a:gd name="T91" fmla="*/ 6217 h 6866"/>
              <a:gd name="T92" fmla="*/ 6568 w 6887"/>
              <a:gd name="T93" fmla="*/ 6854 h 6866"/>
              <a:gd name="T94" fmla="*/ 6639 w 6887"/>
              <a:gd name="T95" fmla="*/ 6866 h 6866"/>
              <a:gd name="T96" fmla="*/ 6799 w 6887"/>
              <a:gd name="T97" fmla="*/ 6800 h 6866"/>
              <a:gd name="T98" fmla="*/ 6853 w 6887"/>
              <a:gd name="T99" fmla="*/ 6569 h 6866"/>
              <a:gd name="T100" fmla="*/ 6215 w 6887"/>
              <a:gd name="T101" fmla="*/ 4656 h 6866"/>
              <a:gd name="T102" fmla="*/ 4726 w 6887"/>
              <a:gd name="T103" fmla="*/ 5684 h 6866"/>
              <a:gd name="T104" fmla="*/ 1379 w 6887"/>
              <a:gd name="T105" fmla="*/ 2337 h 6866"/>
              <a:gd name="T106" fmla="*/ 1698 w 6887"/>
              <a:gd name="T107" fmla="*/ 2018 h 6866"/>
              <a:gd name="T108" fmla="*/ 5045 w 6887"/>
              <a:gd name="T109" fmla="*/ 5365 h 6866"/>
              <a:gd name="T110" fmla="*/ 4726 w 6887"/>
              <a:gd name="T111" fmla="*/ 5684 h 6866"/>
              <a:gd name="T112" fmla="*/ 5364 w 6887"/>
              <a:gd name="T113" fmla="*/ 5046 h 6866"/>
              <a:gd name="T114" fmla="*/ 2017 w 6887"/>
              <a:gd name="T115" fmla="*/ 1699 h 6866"/>
              <a:gd name="T116" fmla="*/ 2336 w 6887"/>
              <a:gd name="T117" fmla="*/ 1380 h 6866"/>
              <a:gd name="T118" fmla="*/ 5683 w 6887"/>
              <a:gd name="T119" fmla="*/ 4728 h 6866"/>
              <a:gd name="T120" fmla="*/ 5364 w 6887"/>
              <a:gd name="T121" fmla="*/ 5046 h 6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7" h="6866">
                <a:moveTo>
                  <a:pt x="6215" y="4656"/>
                </a:moveTo>
                <a:cubicBezTo>
                  <a:pt x="6205" y="4626"/>
                  <a:pt x="6186" y="4593"/>
                  <a:pt x="6161" y="4568"/>
                </a:cubicBezTo>
                <a:lnTo>
                  <a:pt x="5045" y="3452"/>
                </a:lnTo>
                <a:lnTo>
                  <a:pt x="6799" y="1699"/>
                </a:lnTo>
                <a:cubicBezTo>
                  <a:pt x="6887" y="1611"/>
                  <a:pt x="6887" y="1468"/>
                  <a:pt x="6799" y="1380"/>
                </a:cubicBezTo>
                <a:lnTo>
                  <a:pt x="5523" y="105"/>
                </a:lnTo>
                <a:cubicBezTo>
                  <a:pt x="5481" y="63"/>
                  <a:pt x="5424" y="39"/>
                  <a:pt x="5364" y="39"/>
                </a:cubicBezTo>
                <a:cubicBezTo>
                  <a:pt x="5304" y="39"/>
                  <a:pt x="5247" y="63"/>
                  <a:pt x="5205" y="105"/>
                </a:cubicBezTo>
                <a:lnTo>
                  <a:pt x="4726" y="583"/>
                </a:lnTo>
                <a:lnTo>
                  <a:pt x="5364" y="1221"/>
                </a:lnTo>
                <a:cubicBezTo>
                  <a:pt x="5452" y="1309"/>
                  <a:pt x="5452" y="1452"/>
                  <a:pt x="5364" y="1540"/>
                </a:cubicBezTo>
                <a:cubicBezTo>
                  <a:pt x="5320" y="1584"/>
                  <a:pt x="5262" y="1606"/>
                  <a:pt x="5205" y="1606"/>
                </a:cubicBezTo>
                <a:cubicBezTo>
                  <a:pt x="5147" y="1606"/>
                  <a:pt x="5089" y="1584"/>
                  <a:pt x="5045" y="1540"/>
                </a:cubicBezTo>
                <a:lnTo>
                  <a:pt x="4408" y="902"/>
                </a:lnTo>
                <a:lnTo>
                  <a:pt x="4089" y="1221"/>
                </a:lnTo>
                <a:lnTo>
                  <a:pt x="4726" y="1858"/>
                </a:lnTo>
                <a:cubicBezTo>
                  <a:pt x="4815" y="1946"/>
                  <a:pt x="4815" y="2089"/>
                  <a:pt x="4726" y="2177"/>
                </a:cubicBezTo>
                <a:cubicBezTo>
                  <a:pt x="4682" y="2221"/>
                  <a:pt x="4625" y="2243"/>
                  <a:pt x="4567" y="2243"/>
                </a:cubicBezTo>
                <a:cubicBezTo>
                  <a:pt x="4509" y="2243"/>
                  <a:pt x="4452" y="2221"/>
                  <a:pt x="4408" y="2177"/>
                </a:cubicBezTo>
                <a:lnTo>
                  <a:pt x="3770" y="1540"/>
                </a:lnTo>
                <a:lnTo>
                  <a:pt x="3451" y="1858"/>
                </a:lnTo>
                <a:cubicBezTo>
                  <a:pt x="2668" y="1075"/>
                  <a:pt x="1987" y="394"/>
                  <a:pt x="1857" y="265"/>
                </a:cubicBezTo>
                <a:cubicBezTo>
                  <a:pt x="1593" y="0"/>
                  <a:pt x="1165" y="0"/>
                  <a:pt x="901" y="265"/>
                </a:cubicBezTo>
                <a:lnTo>
                  <a:pt x="263" y="902"/>
                </a:lnTo>
                <a:cubicBezTo>
                  <a:pt x="0" y="1166"/>
                  <a:pt x="0" y="1595"/>
                  <a:pt x="263" y="1858"/>
                </a:cubicBezTo>
                <a:lnTo>
                  <a:pt x="1857" y="3452"/>
                </a:lnTo>
                <a:lnTo>
                  <a:pt x="1539" y="3771"/>
                </a:lnTo>
                <a:lnTo>
                  <a:pt x="2176" y="4409"/>
                </a:lnTo>
                <a:cubicBezTo>
                  <a:pt x="2264" y="4497"/>
                  <a:pt x="2264" y="4639"/>
                  <a:pt x="2176" y="4727"/>
                </a:cubicBezTo>
                <a:cubicBezTo>
                  <a:pt x="2132" y="4772"/>
                  <a:pt x="2074" y="4794"/>
                  <a:pt x="2017" y="4794"/>
                </a:cubicBezTo>
                <a:cubicBezTo>
                  <a:pt x="1959" y="4794"/>
                  <a:pt x="1901" y="4772"/>
                  <a:pt x="1857" y="4727"/>
                </a:cubicBezTo>
                <a:lnTo>
                  <a:pt x="1220" y="4090"/>
                </a:lnTo>
                <a:lnTo>
                  <a:pt x="901" y="4409"/>
                </a:lnTo>
                <a:lnTo>
                  <a:pt x="1539" y="5046"/>
                </a:lnTo>
                <a:cubicBezTo>
                  <a:pt x="1627" y="5134"/>
                  <a:pt x="1627" y="5277"/>
                  <a:pt x="1539" y="5365"/>
                </a:cubicBezTo>
                <a:cubicBezTo>
                  <a:pt x="1495" y="5409"/>
                  <a:pt x="1437" y="5431"/>
                  <a:pt x="1379" y="5431"/>
                </a:cubicBezTo>
                <a:cubicBezTo>
                  <a:pt x="1322" y="5431"/>
                  <a:pt x="1264" y="5409"/>
                  <a:pt x="1220" y="5365"/>
                </a:cubicBezTo>
                <a:lnTo>
                  <a:pt x="582" y="4728"/>
                </a:lnTo>
                <a:lnTo>
                  <a:pt x="104" y="5206"/>
                </a:lnTo>
                <a:cubicBezTo>
                  <a:pt x="16" y="5294"/>
                  <a:pt x="16" y="5436"/>
                  <a:pt x="104" y="5525"/>
                </a:cubicBezTo>
                <a:lnTo>
                  <a:pt x="1379" y="6800"/>
                </a:lnTo>
                <a:cubicBezTo>
                  <a:pt x="1421" y="6842"/>
                  <a:pt x="1479" y="6866"/>
                  <a:pt x="1539" y="6866"/>
                </a:cubicBezTo>
                <a:cubicBezTo>
                  <a:pt x="1598" y="6866"/>
                  <a:pt x="1656" y="6842"/>
                  <a:pt x="1698" y="6800"/>
                </a:cubicBezTo>
                <a:lnTo>
                  <a:pt x="3451" y="5046"/>
                </a:lnTo>
                <a:lnTo>
                  <a:pt x="4567" y="6162"/>
                </a:lnTo>
                <a:cubicBezTo>
                  <a:pt x="4592" y="6187"/>
                  <a:pt x="4624" y="6206"/>
                  <a:pt x="4655" y="6217"/>
                </a:cubicBezTo>
                <a:lnTo>
                  <a:pt x="6568" y="6854"/>
                </a:lnTo>
                <a:cubicBezTo>
                  <a:pt x="6591" y="6862"/>
                  <a:pt x="6615" y="6866"/>
                  <a:pt x="6639" y="6866"/>
                </a:cubicBezTo>
                <a:cubicBezTo>
                  <a:pt x="6698" y="6866"/>
                  <a:pt x="6756" y="6843"/>
                  <a:pt x="6799" y="6800"/>
                </a:cubicBezTo>
                <a:cubicBezTo>
                  <a:pt x="6859" y="6739"/>
                  <a:pt x="6880" y="6650"/>
                  <a:pt x="6853" y="6569"/>
                </a:cubicBezTo>
                <a:lnTo>
                  <a:pt x="6215" y="4656"/>
                </a:lnTo>
                <a:close/>
                <a:moveTo>
                  <a:pt x="4726" y="5684"/>
                </a:moveTo>
                <a:lnTo>
                  <a:pt x="1379" y="2337"/>
                </a:lnTo>
                <a:lnTo>
                  <a:pt x="1698" y="2018"/>
                </a:lnTo>
                <a:lnTo>
                  <a:pt x="5045" y="5365"/>
                </a:lnTo>
                <a:lnTo>
                  <a:pt x="4726" y="5684"/>
                </a:lnTo>
                <a:close/>
                <a:moveTo>
                  <a:pt x="5364" y="5046"/>
                </a:moveTo>
                <a:lnTo>
                  <a:pt x="2017" y="1699"/>
                </a:lnTo>
                <a:lnTo>
                  <a:pt x="2336" y="1380"/>
                </a:lnTo>
                <a:lnTo>
                  <a:pt x="5683" y="4728"/>
                </a:lnTo>
                <a:lnTo>
                  <a:pt x="5364" y="504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50000"/>
                  <a:lumOff val="50000"/>
                </a:schemeClr>
              </a:solidFill>
              <a:cs typeface="+mn-ea"/>
              <a:sym typeface="+mn-lt"/>
            </a:endParaRPr>
          </a:p>
        </p:txBody>
      </p:sp>
      <p:sp>
        <p:nvSpPr>
          <p:cNvPr id="12" name="stats-on-laptop-screen_51875"/>
          <p:cNvSpPr>
            <a:spLocks noChangeAspect="1"/>
          </p:cNvSpPr>
          <p:nvPr>
            <p:custDataLst>
              <p:tags r:id="rId10"/>
            </p:custDataLst>
          </p:nvPr>
        </p:nvSpPr>
        <p:spPr bwMode="auto">
          <a:xfrm>
            <a:off x="9818681" y="4000730"/>
            <a:ext cx="483671" cy="3910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489568">
                <a:moveTo>
                  <a:pt x="479900" y="284819"/>
                </a:moveTo>
                <a:cubicBezTo>
                  <a:pt x="465151" y="284819"/>
                  <a:pt x="453167" y="296695"/>
                  <a:pt x="453167" y="311424"/>
                </a:cubicBezTo>
                <a:cubicBezTo>
                  <a:pt x="453167" y="326245"/>
                  <a:pt x="465151" y="338120"/>
                  <a:pt x="479900" y="338120"/>
                </a:cubicBezTo>
                <a:cubicBezTo>
                  <a:pt x="494649" y="338120"/>
                  <a:pt x="506633" y="326245"/>
                  <a:pt x="506633" y="311424"/>
                </a:cubicBezTo>
                <a:cubicBezTo>
                  <a:pt x="506633" y="296695"/>
                  <a:pt x="494649" y="284819"/>
                  <a:pt x="479900" y="284819"/>
                </a:cubicBezTo>
                <a:close/>
                <a:moveTo>
                  <a:pt x="402929" y="284819"/>
                </a:moveTo>
                <a:cubicBezTo>
                  <a:pt x="388180" y="284819"/>
                  <a:pt x="376196" y="296695"/>
                  <a:pt x="376196" y="311424"/>
                </a:cubicBezTo>
                <a:cubicBezTo>
                  <a:pt x="376196" y="326245"/>
                  <a:pt x="388180" y="338120"/>
                  <a:pt x="402929" y="338120"/>
                </a:cubicBezTo>
                <a:cubicBezTo>
                  <a:pt x="417678" y="338120"/>
                  <a:pt x="429569" y="326245"/>
                  <a:pt x="429569" y="311424"/>
                </a:cubicBezTo>
                <a:cubicBezTo>
                  <a:pt x="429569" y="296695"/>
                  <a:pt x="417678" y="284819"/>
                  <a:pt x="402929" y="284819"/>
                </a:cubicBezTo>
                <a:close/>
                <a:moveTo>
                  <a:pt x="429477" y="174720"/>
                </a:moveTo>
                <a:cubicBezTo>
                  <a:pt x="528756" y="183649"/>
                  <a:pt x="605451" y="241369"/>
                  <a:pt x="605451" y="311516"/>
                </a:cubicBezTo>
                <a:cubicBezTo>
                  <a:pt x="605451" y="387738"/>
                  <a:pt x="514745" y="449508"/>
                  <a:pt x="402929" y="449508"/>
                </a:cubicBezTo>
                <a:cubicBezTo>
                  <a:pt x="382003" y="449508"/>
                  <a:pt x="361724" y="447299"/>
                  <a:pt x="342734" y="443340"/>
                </a:cubicBezTo>
                <a:lnTo>
                  <a:pt x="298579" y="486423"/>
                </a:lnTo>
                <a:cubicBezTo>
                  <a:pt x="295722" y="489368"/>
                  <a:pt x="291297" y="490289"/>
                  <a:pt x="287425" y="489000"/>
                </a:cubicBezTo>
                <a:cubicBezTo>
                  <a:pt x="283554" y="487527"/>
                  <a:pt x="280788" y="484121"/>
                  <a:pt x="280235" y="480071"/>
                </a:cubicBezTo>
                <a:lnTo>
                  <a:pt x="272123" y="416828"/>
                </a:lnTo>
                <a:cubicBezTo>
                  <a:pt x="228337" y="391513"/>
                  <a:pt x="200406" y="353677"/>
                  <a:pt x="200406" y="311516"/>
                </a:cubicBezTo>
                <a:cubicBezTo>
                  <a:pt x="200406" y="309675"/>
                  <a:pt x="200683" y="307833"/>
                  <a:pt x="200867" y="305992"/>
                </a:cubicBezTo>
                <a:cubicBezTo>
                  <a:pt x="201420" y="305992"/>
                  <a:pt x="201881" y="306084"/>
                  <a:pt x="202526" y="306084"/>
                </a:cubicBezTo>
                <a:cubicBezTo>
                  <a:pt x="219488" y="306084"/>
                  <a:pt x="236357" y="304796"/>
                  <a:pt x="252765" y="302218"/>
                </a:cubicBezTo>
                <a:lnTo>
                  <a:pt x="285766" y="334438"/>
                </a:lnTo>
                <a:cubicBezTo>
                  <a:pt x="293417" y="341894"/>
                  <a:pt x="303557" y="346129"/>
                  <a:pt x="314435" y="346129"/>
                </a:cubicBezTo>
                <a:cubicBezTo>
                  <a:pt x="318951" y="346129"/>
                  <a:pt x="323468" y="345392"/>
                  <a:pt x="327709" y="343919"/>
                </a:cubicBezTo>
                <a:cubicBezTo>
                  <a:pt x="342642" y="338580"/>
                  <a:pt x="353059" y="325784"/>
                  <a:pt x="354994" y="310411"/>
                </a:cubicBezTo>
                <a:lnTo>
                  <a:pt x="361263" y="261253"/>
                </a:lnTo>
                <a:cubicBezTo>
                  <a:pt x="395923" y="238055"/>
                  <a:pt x="419429" y="207952"/>
                  <a:pt x="429477" y="174720"/>
                </a:cubicBezTo>
                <a:close/>
                <a:moveTo>
                  <a:pt x="279509" y="111300"/>
                </a:moveTo>
                <a:cubicBezTo>
                  <a:pt x="264667" y="111300"/>
                  <a:pt x="252775" y="123268"/>
                  <a:pt x="252775" y="137997"/>
                </a:cubicBezTo>
                <a:cubicBezTo>
                  <a:pt x="252775" y="152727"/>
                  <a:pt x="264667" y="164695"/>
                  <a:pt x="279509" y="164695"/>
                </a:cubicBezTo>
                <a:cubicBezTo>
                  <a:pt x="294259" y="164695"/>
                  <a:pt x="306243" y="152727"/>
                  <a:pt x="306243" y="137997"/>
                </a:cubicBezTo>
                <a:cubicBezTo>
                  <a:pt x="306243" y="123268"/>
                  <a:pt x="294259" y="111300"/>
                  <a:pt x="279509" y="111300"/>
                </a:cubicBezTo>
                <a:close/>
                <a:moveTo>
                  <a:pt x="202534" y="111300"/>
                </a:moveTo>
                <a:cubicBezTo>
                  <a:pt x="187784" y="111300"/>
                  <a:pt x="175800" y="123268"/>
                  <a:pt x="175800" y="137997"/>
                </a:cubicBezTo>
                <a:cubicBezTo>
                  <a:pt x="175800" y="152727"/>
                  <a:pt x="187784" y="164695"/>
                  <a:pt x="202534" y="164695"/>
                </a:cubicBezTo>
                <a:cubicBezTo>
                  <a:pt x="217284" y="164695"/>
                  <a:pt x="229268" y="152727"/>
                  <a:pt x="229268" y="137997"/>
                </a:cubicBezTo>
                <a:cubicBezTo>
                  <a:pt x="229268" y="123268"/>
                  <a:pt x="217284" y="111300"/>
                  <a:pt x="202534" y="111300"/>
                </a:cubicBezTo>
                <a:close/>
                <a:moveTo>
                  <a:pt x="125558" y="111300"/>
                </a:moveTo>
                <a:cubicBezTo>
                  <a:pt x="110808" y="111300"/>
                  <a:pt x="98824" y="123268"/>
                  <a:pt x="98824" y="137997"/>
                </a:cubicBezTo>
                <a:cubicBezTo>
                  <a:pt x="98824" y="152727"/>
                  <a:pt x="110808" y="164695"/>
                  <a:pt x="125558" y="164695"/>
                </a:cubicBezTo>
                <a:cubicBezTo>
                  <a:pt x="140308" y="164695"/>
                  <a:pt x="152292" y="152727"/>
                  <a:pt x="152292" y="137997"/>
                </a:cubicBezTo>
                <a:cubicBezTo>
                  <a:pt x="152292" y="123268"/>
                  <a:pt x="140308" y="111300"/>
                  <a:pt x="125558" y="111300"/>
                </a:cubicBezTo>
                <a:close/>
                <a:moveTo>
                  <a:pt x="202534" y="0"/>
                </a:moveTo>
                <a:cubicBezTo>
                  <a:pt x="314356" y="0"/>
                  <a:pt x="404975" y="61772"/>
                  <a:pt x="404975" y="137997"/>
                </a:cubicBezTo>
                <a:cubicBezTo>
                  <a:pt x="404975" y="180253"/>
                  <a:pt x="377135" y="217997"/>
                  <a:pt x="333254" y="243314"/>
                </a:cubicBezTo>
                <a:lnTo>
                  <a:pt x="325234" y="306559"/>
                </a:lnTo>
                <a:cubicBezTo>
                  <a:pt x="324681" y="310701"/>
                  <a:pt x="321915" y="314108"/>
                  <a:pt x="317951" y="315489"/>
                </a:cubicBezTo>
                <a:cubicBezTo>
                  <a:pt x="316845" y="315857"/>
                  <a:pt x="315646" y="316133"/>
                  <a:pt x="314448" y="316133"/>
                </a:cubicBezTo>
                <a:cubicBezTo>
                  <a:pt x="311590" y="316133"/>
                  <a:pt x="308825" y="315028"/>
                  <a:pt x="306797" y="313003"/>
                </a:cubicBezTo>
                <a:lnTo>
                  <a:pt x="262731" y="269919"/>
                </a:lnTo>
                <a:cubicBezTo>
                  <a:pt x="243649" y="273878"/>
                  <a:pt x="223460" y="276087"/>
                  <a:pt x="202534" y="276087"/>
                </a:cubicBezTo>
                <a:cubicBezTo>
                  <a:pt x="90712" y="276087"/>
                  <a:pt x="0" y="214223"/>
                  <a:pt x="0" y="137997"/>
                </a:cubicBezTo>
                <a:cubicBezTo>
                  <a:pt x="0" y="61772"/>
                  <a:pt x="90712" y="0"/>
                  <a:pt x="202534" y="0"/>
                </a:cubicBezTo>
                <a:close/>
              </a:path>
            </a:pathLst>
          </a:custGeom>
          <a:solidFill>
            <a:schemeClr val="bg1"/>
          </a:solidFill>
          <a:ln>
            <a:noFill/>
          </a:ln>
        </p:spPr>
        <p:txBody>
          <a:bodyPr/>
          <a:lstStyle/>
          <a:p>
            <a:endParaRPr lang="zh-CN" altLang="en-US">
              <a:solidFill>
                <a:schemeClr val="tx1">
                  <a:lumMod val="50000"/>
                  <a:lumOff val="50000"/>
                </a:schemeClr>
              </a:solidFill>
              <a:cs typeface="+mn-ea"/>
              <a:sym typeface="+mn-lt"/>
            </a:endParaRPr>
          </a:p>
        </p:txBody>
      </p:sp>
      <p:sp>
        <p:nvSpPr>
          <p:cNvPr id="13" name="Rectangle 9"/>
          <p:cNvSpPr>
            <a:spLocks noChangeArrowheads="1"/>
          </p:cNvSpPr>
          <p:nvPr>
            <p:custDataLst>
              <p:tags r:id="rId11"/>
            </p:custDataLst>
          </p:nvPr>
        </p:nvSpPr>
        <p:spPr bwMode="auto">
          <a:xfrm>
            <a:off x="1248401" y="1268561"/>
            <a:ext cx="1729316" cy="102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5335" dirty="0">
                <a:solidFill>
                  <a:schemeClr val="tx1">
                    <a:lumMod val="50000"/>
                    <a:lumOff val="50000"/>
                  </a:schemeClr>
                </a:solidFill>
                <a:latin typeface="+mn-lt"/>
                <a:ea typeface="+mn-ea"/>
                <a:cs typeface="+mn-ea"/>
                <a:sym typeface="+mn-lt"/>
              </a:rPr>
              <a:t>01</a:t>
            </a:r>
            <a:r>
              <a:rPr lang="zh-CN" altLang="en-US" sz="1335" b="1" dirty="0">
                <a:solidFill>
                  <a:schemeClr val="tx1">
                    <a:lumMod val="50000"/>
                    <a:lumOff val="50000"/>
                  </a:schemeClr>
                </a:solidFill>
                <a:latin typeface="+mn-lt"/>
                <a:ea typeface="+mn-ea"/>
                <a:cs typeface="+mn-ea"/>
                <a:sym typeface="+mn-lt"/>
              </a:rPr>
              <a:t> </a:t>
            </a:r>
            <a:endParaRPr lang="zh-CN" altLang="en-US" sz="1335" b="1" dirty="0">
              <a:solidFill>
                <a:schemeClr val="tx1">
                  <a:lumMod val="50000"/>
                  <a:lumOff val="50000"/>
                </a:schemeClr>
              </a:solidFill>
              <a:latin typeface="+mn-lt"/>
              <a:ea typeface="+mn-ea"/>
              <a:cs typeface="+mn-ea"/>
              <a:sym typeface="+mn-lt"/>
            </a:endParaRPr>
          </a:p>
          <a:p>
            <a:pPr algn="ctr" eaLnBrk="1" hangingPunct="1">
              <a:spcBef>
                <a:spcPct val="0"/>
              </a:spcBef>
              <a:buFontTx/>
              <a:buNone/>
            </a:pPr>
            <a:endParaRPr lang="zh-CN" altLang="en-US" sz="1335" b="1" dirty="0">
              <a:solidFill>
                <a:schemeClr val="tx1">
                  <a:lumMod val="50000"/>
                  <a:lumOff val="50000"/>
                </a:schemeClr>
              </a:solidFill>
              <a:latin typeface="+mn-lt"/>
              <a:ea typeface="+mn-ea"/>
              <a:cs typeface="+mn-ea"/>
              <a:sym typeface="+mn-lt"/>
            </a:endParaRPr>
          </a:p>
        </p:txBody>
      </p:sp>
      <p:sp>
        <p:nvSpPr>
          <p:cNvPr id="14" name="Rectangle 10"/>
          <p:cNvSpPr>
            <a:spLocks noChangeArrowheads="1"/>
          </p:cNvSpPr>
          <p:nvPr>
            <p:custDataLst>
              <p:tags r:id="rId12"/>
            </p:custDataLst>
          </p:nvPr>
        </p:nvSpPr>
        <p:spPr bwMode="auto">
          <a:xfrm>
            <a:off x="3767234" y="1268561"/>
            <a:ext cx="1729316" cy="102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5335" dirty="0">
                <a:solidFill>
                  <a:schemeClr val="tx1">
                    <a:lumMod val="50000"/>
                    <a:lumOff val="50000"/>
                  </a:schemeClr>
                </a:solidFill>
                <a:latin typeface="+mn-lt"/>
                <a:ea typeface="+mn-ea"/>
                <a:cs typeface="+mn-ea"/>
                <a:sym typeface="+mn-lt"/>
              </a:rPr>
              <a:t>02</a:t>
            </a:r>
            <a:r>
              <a:rPr lang="zh-CN" altLang="en-US" sz="1335" b="1" dirty="0">
                <a:solidFill>
                  <a:schemeClr val="tx1">
                    <a:lumMod val="50000"/>
                    <a:lumOff val="50000"/>
                  </a:schemeClr>
                </a:solidFill>
                <a:latin typeface="+mn-lt"/>
                <a:ea typeface="+mn-ea"/>
                <a:cs typeface="+mn-ea"/>
                <a:sym typeface="+mn-lt"/>
              </a:rPr>
              <a:t> </a:t>
            </a:r>
            <a:endParaRPr lang="zh-CN" altLang="en-US" sz="1335" b="1" dirty="0">
              <a:solidFill>
                <a:schemeClr val="tx1">
                  <a:lumMod val="50000"/>
                  <a:lumOff val="50000"/>
                </a:schemeClr>
              </a:solidFill>
              <a:latin typeface="+mn-lt"/>
              <a:ea typeface="+mn-ea"/>
              <a:cs typeface="+mn-ea"/>
              <a:sym typeface="+mn-lt"/>
            </a:endParaRPr>
          </a:p>
          <a:p>
            <a:pPr algn="ctr" eaLnBrk="1" hangingPunct="1">
              <a:spcBef>
                <a:spcPct val="0"/>
              </a:spcBef>
              <a:buFontTx/>
              <a:buNone/>
            </a:pPr>
            <a:endParaRPr lang="zh-CN" altLang="en-US" sz="1335" b="1" dirty="0">
              <a:solidFill>
                <a:schemeClr val="tx1">
                  <a:lumMod val="50000"/>
                  <a:lumOff val="50000"/>
                </a:schemeClr>
              </a:solidFill>
              <a:latin typeface="+mn-lt"/>
              <a:ea typeface="+mn-ea"/>
              <a:cs typeface="+mn-ea"/>
              <a:sym typeface="+mn-lt"/>
            </a:endParaRPr>
          </a:p>
        </p:txBody>
      </p:sp>
      <p:sp>
        <p:nvSpPr>
          <p:cNvPr id="15" name="Rectangle 11"/>
          <p:cNvSpPr>
            <a:spLocks noChangeArrowheads="1"/>
          </p:cNvSpPr>
          <p:nvPr>
            <p:custDataLst>
              <p:tags r:id="rId13"/>
            </p:custDataLst>
          </p:nvPr>
        </p:nvSpPr>
        <p:spPr bwMode="auto">
          <a:xfrm>
            <a:off x="6480801" y="1268561"/>
            <a:ext cx="1729316" cy="102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5335" dirty="0">
                <a:solidFill>
                  <a:schemeClr val="tx1">
                    <a:lumMod val="50000"/>
                    <a:lumOff val="50000"/>
                  </a:schemeClr>
                </a:solidFill>
                <a:latin typeface="+mn-lt"/>
                <a:ea typeface="+mn-ea"/>
                <a:cs typeface="+mn-ea"/>
                <a:sym typeface="+mn-lt"/>
              </a:rPr>
              <a:t>03</a:t>
            </a:r>
            <a:endParaRPr lang="zh-CN" altLang="en-US" sz="1335" b="1" dirty="0">
              <a:solidFill>
                <a:schemeClr val="tx1">
                  <a:lumMod val="50000"/>
                  <a:lumOff val="50000"/>
                </a:schemeClr>
              </a:solidFill>
              <a:latin typeface="+mn-lt"/>
              <a:ea typeface="+mn-ea"/>
              <a:cs typeface="+mn-ea"/>
              <a:sym typeface="+mn-lt"/>
            </a:endParaRPr>
          </a:p>
          <a:p>
            <a:pPr algn="ctr" eaLnBrk="1" hangingPunct="1">
              <a:spcBef>
                <a:spcPct val="0"/>
              </a:spcBef>
              <a:buFontTx/>
              <a:buNone/>
            </a:pPr>
            <a:endParaRPr lang="zh-CN" altLang="en-US" sz="1335" b="1" dirty="0">
              <a:solidFill>
                <a:schemeClr val="tx1">
                  <a:lumMod val="50000"/>
                  <a:lumOff val="50000"/>
                </a:schemeClr>
              </a:solidFill>
              <a:latin typeface="+mn-lt"/>
              <a:ea typeface="+mn-ea"/>
              <a:cs typeface="+mn-ea"/>
              <a:sym typeface="+mn-lt"/>
            </a:endParaRPr>
          </a:p>
        </p:txBody>
      </p:sp>
      <p:sp>
        <p:nvSpPr>
          <p:cNvPr id="16" name="Rectangle 12"/>
          <p:cNvSpPr>
            <a:spLocks noChangeArrowheads="1"/>
          </p:cNvSpPr>
          <p:nvPr>
            <p:custDataLst>
              <p:tags r:id="rId14"/>
            </p:custDataLst>
          </p:nvPr>
        </p:nvSpPr>
        <p:spPr bwMode="auto">
          <a:xfrm>
            <a:off x="9143568" y="1268561"/>
            <a:ext cx="1729316" cy="102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5335" dirty="0">
                <a:solidFill>
                  <a:schemeClr val="tx1">
                    <a:lumMod val="50000"/>
                    <a:lumOff val="50000"/>
                  </a:schemeClr>
                </a:solidFill>
                <a:latin typeface="+mn-lt"/>
                <a:ea typeface="+mn-ea"/>
                <a:cs typeface="+mn-ea"/>
                <a:sym typeface="+mn-lt"/>
              </a:rPr>
              <a:t>04</a:t>
            </a:r>
            <a:r>
              <a:rPr lang="zh-CN" altLang="en-US" sz="1335" b="1" dirty="0">
                <a:solidFill>
                  <a:schemeClr val="tx1">
                    <a:lumMod val="50000"/>
                    <a:lumOff val="50000"/>
                  </a:schemeClr>
                </a:solidFill>
                <a:latin typeface="+mn-lt"/>
                <a:ea typeface="+mn-ea"/>
                <a:cs typeface="+mn-ea"/>
                <a:sym typeface="+mn-lt"/>
              </a:rPr>
              <a:t> </a:t>
            </a:r>
            <a:endParaRPr lang="zh-CN" altLang="en-US" sz="1335" b="1" dirty="0">
              <a:solidFill>
                <a:schemeClr val="tx1">
                  <a:lumMod val="50000"/>
                  <a:lumOff val="50000"/>
                </a:schemeClr>
              </a:solidFill>
              <a:latin typeface="+mn-lt"/>
              <a:ea typeface="+mn-ea"/>
              <a:cs typeface="+mn-ea"/>
              <a:sym typeface="+mn-lt"/>
            </a:endParaRPr>
          </a:p>
          <a:p>
            <a:pPr algn="ctr" eaLnBrk="1" hangingPunct="1">
              <a:spcBef>
                <a:spcPct val="0"/>
              </a:spcBef>
              <a:buFontTx/>
              <a:buNone/>
            </a:pPr>
            <a:endParaRPr lang="zh-CN" altLang="en-US" sz="1335" b="1" dirty="0">
              <a:solidFill>
                <a:schemeClr val="tx1">
                  <a:lumMod val="50000"/>
                  <a:lumOff val="50000"/>
                </a:schemeClr>
              </a:solidFill>
              <a:latin typeface="+mn-lt"/>
              <a:ea typeface="+mn-ea"/>
              <a:cs typeface="+mn-ea"/>
              <a:sym typeface="+mn-lt"/>
            </a:endParaRPr>
          </a:p>
        </p:txBody>
      </p:sp>
      <p:sp>
        <p:nvSpPr>
          <p:cNvPr id="17" name="Line 13"/>
          <p:cNvSpPr>
            <a:spLocks noChangeShapeType="1"/>
          </p:cNvSpPr>
          <p:nvPr>
            <p:custDataLst>
              <p:tags r:id="rId15"/>
            </p:custDataLst>
          </p:nvPr>
        </p:nvSpPr>
        <p:spPr bwMode="auto">
          <a:xfrm>
            <a:off x="1623050" y="2134277"/>
            <a:ext cx="960967" cy="0"/>
          </a:xfrm>
          <a:prstGeom prst="line">
            <a:avLst/>
          </a:prstGeom>
          <a:noFill/>
          <a:ln w="6350">
            <a:solidFill>
              <a:srgbClr val="B8E0C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tx1">
                  <a:lumMod val="50000"/>
                  <a:lumOff val="50000"/>
                </a:schemeClr>
              </a:solidFill>
              <a:cs typeface="+mn-ea"/>
              <a:sym typeface="+mn-lt"/>
            </a:endParaRPr>
          </a:p>
        </p:txBody>
      </p:sp>
      <p:sp>
        <p:nvSpPr>
          <p:cNvPr id="18" name="Line 14"/>
          <p:cNvSpPr>
            <a:spLocks noChangeShapeType="1"/>
          </p:cNvSpPr>
          <p:nvPr>
            <p:custDataLst>
              <p:tags r:id="rId16"/>
            </p:custDataLst>
          </p:nvPr>
        </p:nvSpPr>
        <p:spPr bwMode="auto">
          <a:xfrm>
            <a:off x="4163050" y="2134277"/>
            <a:ext cx="960967" cy="0"/>
          </a:xfrm>
          <a:prstGeom prst="line">
            <a:avLst/>
          </a:prstGeom>
          <a:noFill/>
          <a:ln w="6350">
            <a:solidFill>
              <a:srgbClr val="B8E0C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tx1">
                  <a:lumMod val="50000"/>
                  <a:lumOff val="50000"/>
                </a:schemeClr>
              </a:solidFill>
              <a:cs typeface="+mn-ea"/>
              <a:sym typeface="+mn-lt"/>
            </a:endParaRPr>
          </a:p>
        </p:txBody>
      </p:sp>
      <p:sp>
        <p:nvSpPr>
          <p:cNvPr id="19" name="Line 15"/>
          <p:cNvSpPr>
            <a:spLocks noChangeShapeType="1"/>
          </p:cNvSpPr>
          <p:nvPr>
            <p:custDataLst>
              <p:tags r:id="rId17"/>
            </p:custDataLst>
          </p:nvPr>
        </p:nvSpPr>
        <p:spPr bwMode="auto">
          <a:xfrm>
            <a:off x="6866034" y="2134277"/>
            <a:ext cx="960967" cy="0"/>
          </a:xfrm>
          <a:prstGeom prst="line">
            <a:avLst/>
          </a:prstGeom>
          <a:noFill/>
          <a:ln w="6350">
            <a:solidFill>
              <a:srgbClr val="B8E0C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dirty="0">
              <a:solidFill>
                <a:schemeClr val="tx1">
                  <a:lumMod val="50000"/>
                  <a:lumOff val="50000"/>
                </a:schemeClr>
              </a:solidFill>
              <a:cs typeface="+mn-ea"/>
              <a:sym typeface="+mn-lt"/>
            </a:endParaRPr>
          </a:p>
        </p:txBody>
      </p:sp>
      <p:sp>
        <p:nvSpPr>
          <p:cNvPr id="20" name="Line 16"/>
          <p:cNvSpPr>
            <a:spLocks noChangeShapeType="1"/>
          </p:cNvSpPr>
          <p:nvPr>
            <p:custDataLst>
              <p:tags r:id="rId18"/>
            </p:custDataLst>
          </p:nvPr>
        </p:nvSpPr>
        <p:spPr bwMode="auto">
          <a:xfrm>
            <a:off x="9526684" y="2134277"/>
            <a:ext cx="960967" cy="0"/>
          </a:xfrm>
          <a:prstGeom prst="line">
            <a:avLst/>
          </a:prstGeom>
          <a:noFill/>
          <a:ln w="6350">
            <a:solidFill>
              <a:srgbClr val="B8E0CD"/>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tx1">
                  <a:lumMod val="50000"/>
                  <a:lumOff val="50000"/>
                </a:schemeClr>
              </a:solidFill>
              <a:cs typeface="+mn-ea"/>
              <a:sym typeface="+mn-lt"/>
            </a:endParaRPr>
          </a:p>
        </p:txBody>
      </p:sp>
      <p:grpSp>
        <p:nvGrpSpPr>
          <p:cNvPr id="21" name="组合 20"/>
          <p:cNvGrpSpPr/>
          <p:nvPr>
            <p:custDataLst>
              <p:tags r:id="rId19"/>
            </p:custDataLst>
          </p:nvPr>
        </p:nvGrpSpPr>
        <p:grpSpPr>
          <a:xfrm>
            <a:off x="1071613" y="2251692"/>
            <a:ext cx="2152015" cy="783352"/>
            <a:chOff x="1082630" y="3188125"/>
            <a:chExt cx="2152015" cy="783352"/>
          </a:xfrm>
        </p:grpSpPr>
        <p:sp>
          <p:nvSpPr>
            <p:cNvPr id="22" name="文本框 21"/>
            <p:cNvSpPr txBox="1"/>
            <p:nvPr>
              <p:custDataLst>
                <p:tags r:id="rId20"/>
              </p:custDataLst>
            </p:nvPr>
          </p:nvSpPr>
          <p:spPr>
            <a:xfrm>
              <a:off x="1082630" y="3188125"/>
              <a:ext cx="2152015" cy="368300"/>
            </a:xfrm>
            <a:prstGeom prst="rect">
              <a:avLst/>
            </a:prstGeom>
            <a:noFill/>
          </p:spPr>
          <p:txBody>
            <a:bodyPr wrap="square" rtlCol="0">
              <a:noAutofit/>
            </a:bodyPr>
            <a:lstStyle/>
            <a:p>
              <a:pPr algn="ct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Introduction</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21"/>
              </p:custDataLst>
            </p:nvPr>
          </p:nvSpPr>
          <p:spPr>
            <a:xfrm>
              <a:off x="1082630" y="3557457"/>
              <a:ext cx="2060858" cy="414020"/>
            </a:xfrm>
            <a:prstGeom prst="rect">
              <a:avLst/>
            </a:prstGeom>
            <a:noFill/>
          </p:spPr>
          <p:txBody>
            <a:bodyPr wrap="square" rtlCol="0">
              <a:spAutoFit/>
            </a:bodyPr>
            <a:lstStyle/>
            <a:p>
              <a:pPr algn="ctr">
                <a:lnSpc>
                  <a:spcPct val="150000"/>
                </a:lnSpc>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introduce the poet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custDataLst>
              <p:tags r:id="rId22"/>
            </p:custDataLst>
          </p:nvPr>
        </p:nvGrpSpPr>
        <p:grpSpPr>
          <a:xfrm>
            <a:off x="3394443" y="2251692"/>
            <a:ext cx="2682240" cy="1272540"/>
            <a:chOff x="888320" y="3188125"/>
            <a:chExt cx="2682240" cy="1272540"/>
          </a:xfrm>
        </p:grpSpPr>
        <p:sp>
          <p:nvSpPr>
            <p:cNvPr id="25" name="文本框 24"/>
            <p:cNvSpPr txBox="1"/>
            <p:nvPr>
              <p:custDataLst>
                <p:tags r:id="rId23"/>
              </p:custDataLst>
            </p:nvPr>
          </p:nvSpPr>
          <p:spPr>
            <a:xfrm>
              <a:off x="1382350" y="3188125"/>
              <a:ext cx="1680845" cy="439420"/>
            </a:xfrm>
            <a:prstGeom prst="rect">
              <a:avLst/>
            </a:prstGeom>
            <a:noFill/>
          </p:spPr>
          <p:txBody>
            <a:bodyPr wrap="square" rtlCol="0">
              <a:noAutofit/>
            </a:bodyPr>
            <a:lstStyle/>
            <a:p>
              <a:pPr algn="ctr">
                <a:buClrTx/>
                <a:buSzTx/>
                <a:buFontTx/>
              </a:pP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Analysis</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custDataLst>
                <p:tags r:id="rId24"/>
              </p:custDataLst>
            </p:nvPr>
          </p:nvSpPr>
          <p:spPr>
            <a:xfrm>
              <a:off x="888320" y="3557695"/>
              <a:ext cx="2682240" cy="902970"/>
            </a:xfrm>
            <a:prstGeom prst="rect">
              <a:avLst/>
            </a:prstGeom>
            <a:noFill/>
          </p:spPr>
          <p:txBody>
            <a:bodyPr wrap="square" rtlCol="0">
              <a:noAutofit/>
            </a:bodyPr>
            <a:lstStyle/>
            <a:p>
              <a:pPr algn="ctr">
                <a:lnSpc>
                  <a:spcPct val="150000"/>
                </a:lnSpc>
                <a:buClrTx/>
                <a:buSzTx/>
                <a:buFontTx/>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analyse the poem's form and meaning with emphasis put on speaker and tone</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custDataLst>
              <p:tags r:id="rId25"/>
            </p:custDataLst>
          </p:nvPr>
        </p:nvGrpSpPr>
        <p:grpSpPr>
          <a:xfrm>
            <a:off x="6387888" y="2244707"/>
            <a:ext cx="2060858" cy="1063387"/>
            <a:chOff x="1103585" y="3181140"/>
            <a:chExt cx="2060858" cy="1063387"/>
          </a:xfrm>
        </p:grpSpPr>
        <p:sp>
          <p:nvSpPr>
            <p:cNvPr id="28" name="文本框 27"/>
            <p:cNvSpPr txBox="1"/>
            <p:nvPr>
              <p:custDataLst>
                <p:tags r:id="rId26"/>
              </p:custDataLst>
            </p:nvPr>
          </p:nvSpPr>
          <p:spPr>
            <a:xfrm>
              <a:off x="1226140" y="3181140"/>
              <a:ext cx="1699260" cy="539115"/>
            </a:xfrm>
            <a:prstGeom prst="rect">
              <a:avLst/>
            </a:prstGeom>
            <a:noFill/>
          </p:spPr>
          <p:txBody>
            <a:bodyPr wrap="square" rtlCol="0">
              <a:noAutofit/>
            </a:bodyPr>
            <a:lstStyle/>
            <a:p>
              <a:pPr algn="ct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Translate</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文本框 28"/>
            <p:cNvSpPr txBox="1"/>
            <p:nvPr>
              <p:custDataLst>
                <p:tags r:id="rId27"/>
              </p:custDataLst>
            </p:nvPr>
          </p:nvSpPr>
          <p:spPr>
            <a:xfrm>
              <a:off x="1103585" y="3830507"/>
              <a:ext cx="2060858" cy="414020"/>
            </a:xfrm>
            <a:prstGeom prst="rect">
              <a:avLst/>
            </a:prstGeom>
            <a:noFill/>
          </p:spPr>
          <p:txBody>
            <a:bodyPr wrap="square" rtlCol="0">
              <a:spAutoFit/>
            </a:bodyPr>
            <a:lstStyle/>
            <a:p>
              <a:pPr algn="ctr">
                <a:lnSpc>
                  <a:spcPct val="150000"/>
                </a:lnSpc>
                <a:buClrTx/>
                <a:buSzTx/>
                <a:buFontTx/>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ranslate the poem</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custDataLst>
              <p:tags r:id="rId28"/>
            </p:custDataLst>
          </p:nvPr>
        </p:nvGrpSpPr>
        <p:grpSpPr>
          <a:xfrm>
            <a:off x="8832593" y="2251692"/>
            <a:ext cx="2739390" cy="1272540"/>
            <a:chOff x="938485" y="3188125"/>
            <a:chExt cx="2739390" cy="1272540"/>
          </a:xfrm>
        </p:grpSpPr>
        <p:sp>
          <p:nvSpPr>
            <p:cNvPr id="31" name="文本框 30"/>
            <p:cNvSpPr txBox="1"/>
            <p:nvPr>
              <p:custDataLst>
                <p:tags r:id="rId29"/>
              </p:custDataLst>
            </p:nvPr>
          </p:nvSpPr>
          <p:spPr>
            <a:xfrm>
              <a:off x="938485" y="3188125"/>
              <a:ext cx="2345690" cy="768350"/>
            </a:xfrm>
            <a:prstGeom prst="rect">
              <a:avLst/>
            </a:prstGeom>
            <a:noFill/>
          </p:spPr>
          <p:txBody>
            <a:bodyPr wrap="square" rtlCol="0">
              <a:noAutofit/>
            </a:bodyPr>
            <a:lstStyle/>
            <a:p>
              <a:pPr algn="ct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Compare and Comment</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文本框 31"/>
            <p:cNvSpPr txBox="1"/>
            <p:nvPr>
              <p:custDataLst>
                <p:tags r:id="rId30"/>
              </p:custDataLst>
            </p:nvPr>
          </p:nvSpPr>
          <p:spPr>
            <a:xfrm>
              <a:off x="938485" y="3901865"/>
              <a:ext cx="2739390" cy="558800"/>
            </a:xfrm>
            <a:prstGeom prst="rect">
              <a:avLst/>
            </a:prstGeom>
            <a:noFill/>
          </p:spPr>
          <p:txBody>
            <a:bodyPr wrap="square" rtlCol="0">
              <a:noAutofit/>
            </a:bodyPr>
            <a:lstStyle/>
            <a:p>
              <a:pPr algn="ctr">
                <a:lnSpc>
                  <a:spcPct val="150000"/>
                </a:lnSpc>
                <a:buClrTx/>
                <a:buSzTx/>
                <a:buFontTx/>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compare and comment on previous translations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dirty="0"/>
          </a:p>
        </p:txBody>
      </p:sp>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04</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custDataLst>
              <p:tags r:id="rId3"/>
            </p:custDataLst>
          </p:nvPr>
        </p:nvSpPr>
        <p:spPr>
          <a:xfrm>
            <a:off x="5769630" y="1805077"/>
            <a:ext cx="652743" cy="646331"/>
          </a:xfrm>
          <a:prstGeom prst="rect">
            <a:avLst/>
          </a:prstGeom>
        </p:spPr>
        <p:txBody>
          <a:bodyPr wrap="none" anchor="ctr">
            <a:spAutoFit/>
          </a:bodyPr>
          <a:lstStyle/>
          <a:p>
            <a:pPr algn="ctr"/>
            <a:r>
              <a:rPr lang="en-US" altLang="zh-CN" sz="3600" dirty="0">
                <a:solidFill>
                  <a:schemeClr val="bg1"/>
                </a:solidFill>
                <a:cs typeface="+mn-ea"/>
                <a:sym typeface="+mn-lt"/>
              </a:rPr>
              <a:t>02</a:t>
            </a:r>
            <a:endParaRPr lang="en-US" altLang="zh-CN" sz="3600" dirty="0">
              <a:solidFill>
                <a:schemeClr val="bg1"/>
              </a:solidFill>
              <a:cs typeface="+mn-ea"/>
              <a:sym typeface="+mn-lt"/>
            </a:endParaRPr>
          </a:p>
        </p:txBody>
      </p:sp>
      <p:sp>
        <p:nvSpPr>
          <p:cNvPr id="15" name="文本框 14"/>
          <p:cNvSpPr txBox="1"/>
          <p:nvPr/>
        </p:nvSpPr>
        <p:spPr>
          <a:xfrm>
            <a:off x="2815590" y="376555"/>
            <a:ext cx="7423150" cy="398780"/>
          </a:xfrm>
          <a:prstGeom prst="rect">
            <a:avLst/>
          </a:prstGeom>
          <a:noFill/>
        </p:spPr>
        <p:txBody>
          <a:bodyPr wrap="square" rtlCol="0">
            <a:spAutoFit/>
          </a:bodyPr>
          <a:p>
            <a:r>
              <a:rPr lang="en-US" altLang="zh-CN" sz="2000" b="1"/>
              <a:t>Conclusion: The Multiplicity of Translation</a:t>
            </a:r>
            <a:endParaRPr lang="en-US" altLang="zh-CN" sz="2000" b="1"/>
          </a:p>
        </p:txBody>
      </p:sp>
      <p:sp>
        <p:nvSpPr>
          <p:cNvPr id="16" name="文本框 15"/>
          <p:cNvSpPr txBox="1"/>
          <p:nvPr/>
        </p:nvSpPr>
        <p:spPr>
          <a:xfrm>
            <a:off x="509270" y="1033780"/>
            <a:ext cx="11243945" cy="3415030"/>
          </a:xfrm>
          <a:prstGeom prst="rect">
            <a:avLst/>
          </a:prstGeom>
          <a:noFill/>
        </p:spPr>
        <p:txBody>
          <a:bodyPr wrap="square" rtlCol="0">
            <a:spAutoFit/>
          </a:bodyPr>
          <a:p>
            <a:r>
              <a:rPr lang="en-US" altLang="zh-CN"/>
              <a:t>There is no single "perfect" translation. Each version is a unique interpretation, refracting Blake's poem through the prism of the translator's style, era, and purpose.</a:t>
            </a:r>
            <a:endParaRPr lang="en-US" altLang="zh-CN"/>
          </a:p>
          <a:p>
            <a:r>
              <a:rPr lang="zh-CN" altLang="en-US"/>
              <a:t>没有唯一</a:t>
            </a:r>
            <a:r>
              <a:rPr lang="en-US" altLang="zh-CN"/>
              <a:t>“</a:t>
            </a:r>
            <a:r>
              <a:rPr lang="zh-CN" altLang="en-US"/>
              <a:t>完美</a:t>
            </a:r>
            <a:r>
              <a:rPr lang="en-US" altLang="zh-CN"/>
              <a:t>”</a:t>
            </a:r>
            <a:r>
              <a:rPr lang="zh-CN" altLang="en-US"/>
              <a:t>的翻译。每个版本都是独特的阐释，通过译者风格、时代和目的的棱镜折射出布莱克的诗歌。</a:t>
            </a:r>
            <a:endParaRPr lang="zh-CN" altLang="en-US"/>
          </a:p>
          <a:p>
            <a:r>
              <a:rPr lang="en-US" altLang="zh-CN"/>
              <a:t>Yang Yi gives us a nursery rhyme of pure innocence.</a:t>
            </a:r>
            <a:endParaRPr lang="en-US" altLang="zh-CN"/>
          </a:p>
          <a:p>
            <a:r>
              <a:rPr lang="zh-CN" altLang="en-US"/>
              <a:t>杨苡给了我们一首纯真无邪的童谣。</a:t>
            </a:r>
            <a:endParaRPr lang="zh-CN" altLang="en-US"/>
          </a:p>
          <a:p>
            <a:r>
              <a:rPr lang="en-US" altLang="zh-CN"/>
              <a:t>Jessica gives us a lyrical song rich with sensory imagery.</a:t>
            </a:r>
            <a:endParaRPr lang="en-US" altLang="zh-CN"/>
          </a:p>
          <a:p>
            <a:r>
              <a:rPr lang="zh-CN" altLang="en-US"/>
              <a:t>小秸给了我们一首充满感官意象的抒情歌。</a:t>
            </a:r>
            <a:endParaRPr lang="zh-CN" altLang="en-US"/>
          </a:p>
          <a:p>
            <a:r>
              <a:rPr lang="en-US" altLang="zh-CN"/>
              <a:t>Our Version also gives us a faithful yet personal reading.</a:t>
            </a:r>
            <a:endParaRPr lang="en-US" altLang="zh-CN"/>
          </a:p>
          <a:p>
            <a:r>
              <a:rPr lang="zh-CN" altLang="en-US"/>
              <a:t>我们的版本给出了一个忠实而又个人化的解读。</a:t>
            </a:r>
            <a:endParaRPr lang="zh-CN" altLang="en-US"/>
          </a:p>
          <a:p>
            <a:r>
              <a:rPr lang="en-US" altLang="zh-CN"/>
              <a:t>The enduring power of "The Lamb" lies in its ability to inspire this beautiful multiplicity of voices, all singing of the same wonder, creation, and love.</a:t>
            </a:r>
            <a:endParaRPr lang="en-US" altLang="zh-CN"/>
          </a:p>
          <a:p>
            <a:r>
              <a:rPr lang="zh-CN" altLang="en-US"/>
              <a:t>《羔羊》持久的魅力在于它能激发这种美妙的多元声音，所有这些声音都在歌颂同样的惊奇、创造与爱。</a:t>
            </a:r>
            <a:endParaRPr lang="zh-CN" altLang="en-US"/>
          </a:p>
        </p:txBody>
      </p:sp>
      <p:pic>
        <p:nvPicPr>
          <p:cNvPr id="17" name="图片 16"/>
          <p:cNvPicPr>
            <a:picLocks noChangeAspect="1"/>
          </p:cNvPicPr>
          <p:nvPr/>
        </p:nvPicPr>
        <p:blipFill>
          <a:blip r:embed="rId4"/>
          <a:stretch>
            <a:fillRect/>
          </a:stretch>
        </p:blipFill>
        <p:spPr>
          <a:xfrm>
            <a:off x="751205" y="4707255"/>
            <a:ext cx="1878330" cy="1835150"/>
          </a:xfrm>
          <a:prstGeom prst="rect">
            <a:avLst/>
          </a:prstGeom>
        </p:spPr>
      </p:pic>
      <p:pic>
        <p:nvPicPr>
          <p:cNvPr id="18" name="图片 17"/>
          <p:cNvPicPr>
            <a:picLocks noChangeAspect="1"/>
          </p:cNvPicPr>
          <p:nvPr/>
        </p:nvPicPr>
        <p:blipFill>
          <a:blip r:embed="rId5"/>
          <a:stretch>
            <a:fillRect/>
          </a:stretch>
        </p:blipFill>
        <p:spPr>
          <a:xfrm>
            <a:off x="3069590" y="4707255"/>
            <a:ext cx="1871980" cy="1829435"/>
          </a:xfrm>
          <a:prstGeom prst="rect">
            <a:avLst/>
          </a:prstGeom>
        </p:spPr>
      </p:pic>
      <p:pic>
        <p:nvPicPr>
          <p:cNvPr id="19" name="图片 18"/>
          <p:cNvPicPr>
            <a:picLocks noChangeAspect="1"/>
          </p:cNvPicPr>
          <p:nvPr/>
        </p:nvPicPr>
        <p:blipFill>
          <a:blip r:embed="rId6"/>
          <a:stretch>
            <a:fillRect/>
          </a:stretch>
        </p:blipFill>
        <p:spPr>
          <a:xfrm>
            <a:off x="5334000" y="4707255"/>
            <a:ext cx="1870075" cy="1826895"/>
          </a:xfrm>
          <a:prstGeom prst="rect">
            <a:avLst/>
          </a:prstGeom>
        </p:spPr>
      </p:pic>
      <p:pic>
        <p:nvPicPr>
          <p:cNvPr id="20" name="图片 19"/>
          <p:cNvPicPr>
            <a:picLocks noChangeAspect="1"/>
          </p:cNvPicPr>
          <p:nvPr/>
        </p:nvPicPr>
        <p:blipFill>
          <a:blip r:embed="rId7"/>
          <a:stretch>
            <a:fillRect/>
          </a:stretch>
        </p:blipFill>
        <p:spPr>
          <a:xfrm>
            <a:off x="7596505" y="4707255"/>
            <a:ext cx="1868170" cy="1823085"/>
          </a:xfrm>
          <a:prstGeom prst="rect">
            <a:avLst/>
          </a:prstGeom>
        </p:spPr>
      </p:pic>
      <p:pic>
        <p:nvPicPr>
          <p:cNvPr id="21" name="图片 20"/>
          <p:cNvPicPr>
            <a:picLocks noChangeAspect="1"/>
          </p:cNvPicPr>
          <p:nvPr/>
        </p:nvPicPr>
        <p:blipFill>
          <a:blip r:embed="rId8"/>
          <a:stretch>
            <a:fillRect/>
          </a:stretch>
        </p:blipFill>
        <p:spPr>
          <a:xfrm>
            <a:off x="9857105" y="4707255"/>
            <a:ext cx="1873885" cy="182943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2412" t="2646" r="1880" b="2340"/>
          <a:stretch>
            <a:fillRect/>
          </a:stretch>
        </p:blipFill>
        <p:spPr>
          <a:xfrm>
            <a:off x="0" y="0"/>
            <a:ext cx="12192000" cy="6855060"/>
          </a:xfrm>
          <a:prstGeom prst="rect">
            <a:avLst/>
          </a:prstGeom>
        </p:spPr>
      </p:pic>
      <p:sp>
        <p:nvSpPr>
          <p:cNvPr id="5" name="文本框 4"/>
          <p:cNvSpPr txBox="1"/>
          <p:nvPr/>
        </p:nvSpPr>
        <p:spPr>
          <a:xfrm>
            <a:off x="1918447" y="2080028"/>
            <a:ext cx="8355106" cy="1569660"/>
          </a:xfrm>
          <a:prstGeom prst="rect">
            <a:avLst/>
          </a:prstGeom>
          <a:noFill/>
        </p:spPr>
        <p:txBody>
          <a:bodyPr wrap="square" rtlCol="0">
            <a:spAutoFit/>
          </a:bodyPr>
          <a:lstStyle/>
          <a:p>
            <a:pPr algn="ctr"/>
            <a:r>
              <a:rPr lang="en-US" altLang="zh-CN" sz="9600" dirty="0">
                <a:solidFill>
                  <a:schemeClr val="tx1">
                    <a:lumMod val="75000"/>
                    <a:lumOff val="25000"/>
                  </a:schemeClr>
                </a:solidFill>
                <a:effectLst>
                  <a:outerShdw blurRad="50800" dist="38100" dir="5400000" algn="t" rotWithShape="0">
                    <a:prstClr val="black">
                      <a:alpha val="40000"/>
                    </a:prstClr>
                  </a:outerShdw>
                </a:effectLst>
                <a:latin typeface="Broadway" panose="04040905080B02020502" pitchFamily="82" charset="0"/>
              </a:rPr>
              <a:t>THANK YOU</a:t>
            </a:r>
            <a:endParaRPr lang="zh-CN" altLang="en-US" sz="9600" dirty="0">
              <a:solidFill>
                <a:schemeClr val="tx1">
                  <a:lumMod val="75000"/>
                  <a:lumOff val="25000"/>
                </a:schemeClr>
              </a:solidFill>
              <a:effectLst>
                <a:outerShdw blurRad="50800" dist="38100" dir="5400000" algn="t" rotWithShape="0">
                  <a:prstClr val="black">
                    <a:alpha val="40000"/>
                  </a:prstClr>
                </a:outerShdw>
              </a:effectLst>
              <a:latin typeface="Broadway" panose="04040905080B02020502" pitchFamily="82"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33" name="圆角矩形 4"/>
          <p:cNvSpPr/>
          <p:nvPr/>
        </p:nvSpPr>
        <p:spPr>
          <a:xfrm>
            <a:off x="5017730" y="2507862"/>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01</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258293" y="3100917"/>
            <a:ext cx="3675415" cy="681990"/>
          </a:xfrm>
          <a:prstGeom prst="rect">
            <a:avLst/>
          </a:prstGeom>
          <a:noFill/>
        </p:spPr>
        <p:txBody>
          <a:bodyPr wrap="square" rtlCol="0">
            <a:spAutoFit/>
          </a:bodyPr>
          <a:lstStyle/>
          <a:p>
            <a:pPr algn="ctr" latinLnBrk="1">
              <a:lnSpc>
                <a:spcPct val="120000"/>
              </a:lnSpc>
              <a:defRPr/>
            </a:pPr>
            <a:r>
              <a:rPr kumimoji="1" lang="en-US" altLang="ko-KR"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Introduction</a:t>
            </a:r>
            <a:endParaRPr kumimoji="1" lang="en-US" altLang="ko-KR"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4600522" y="3734104"/>
            <a:ext cx="2990958" cy="306705"/>
          </a:xfrm>
          <a:prstGeom prst="rect">
            <a:avLst/>
          </a:prstGeom>
        </p:spPr>
        <p:txBody>
          <a:bodyPr wrap="square">
            <a:spAutoFit/>
          </a:bodyPr>
          <a:lstStyle/>
          <a:p>
            <a:pPr algn="dist"/>
            <a:r>
              <a:rPr lang="en-US" altLang="zh-CN" sz="1400" spc="600" dirty="0">
                <a:solidFill>
                  <a:schemeClr val="tx1">
                    <a:lumMod val="50000"/>
                    <a:lumOff val="50000"/>
                  </a:schemeClr>
                </a:solidFill>
                <a:cs typeface="+mn-ea"/>
                <a:sym typeface="+mn-lt"/>
              </a:rPr>
              <a:t>THE LAMB</a:t>
            </a:r>
            <a:endParaRPr lang="en-US" altLang="zh-CN" sz="1400" spc="600" dirty="0">
              <a:solidFill>
                <a:schemeClr val="tx1">
                  <a:lumMod val="50000"/>
                  <a:lumOff val="50000"/>
                </a:schemeClr>
              </a:solidFill>
              <a:cs typeface="+mn-ea"/>
              <a:sym typeface="+mn-lt"/>
            </a:endParaRPr>
          </a:p>
        </p:txBody>
      </p:sp>
      <p:sp>
        <p:nvSpPr>
          <p:cNvPr id="36" name="Text Placeholder 4"/>
          <p:cNvSpPr txBox="1"/>
          <p:nvPr/>
        </p:nvSpPr>
        <p:spPr>
          <a:xfrm>
            <a:off x="2844433" y="4110894"/>
            <a:ext cx="6503136" cy="553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buNone/>
              <a:defRPr/>
            </a:pPr>
            <a:r>
              <a:rPr lang="en-US" altLang="zh-CN" sz="1400" dirty="0">
                <a:solidFill>
                  <a:schemeClr val="tx1">
                    <a:lumMod val="50000"/>
                    <a:lumOff val="50000"/>
                  </a:schemeClr>
                </a:solidFill>
                <a:cs typeface="+mn-ea"/>
                <a:sym typeface="+mn-lt"/>
              </a:rPr>
              <a:t>introduce the poet</a:t>
            </a:r>
            <a:endParaRPr lang="id-ID"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p:nvPicPr>
        <p:blipFill rotWithShape="1">
          <a:blip r:embed="rId3"/>
          <a:srcRect l="2412" t="2646" r="1880" b="2340"/>
          <a:stretch>
            <a:fillRect/>
          </a:stretch>
        </p:blipFill>
        <p:spPr>
          <a:xfrm>
            <a:off x="551329" y="1016590"/>
            <a:ext cx="6283681" cy="5303528"/>
          </a:xfrm>
          <a:prstGeom prst="rect">
            <a:avLst/>
          </a:pr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01</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835044" y="208626"/>
            <a:ext cx="481013" cy="323850"/>
            <a:chOff x="10179050" y="1343026"/>
            <a:chExt cx="481013" cy="323850"/>
          </a:xfrm>
          <a:solidFill>
            <a:srgbClr val="C5E6D7"/>
          </a:solidFill>
        </p:grpSpPr>
        <p:sp>
          <p:nvSpPr>
            <p:cNvPr id="9" name="Freeform 149"/>
            <p:cNvSpPr/>
            <p:nvPr/>
          </p:nvSpPr>
          <p:spPr bwMode="auto">
            <a:xfrm>
              <a:off x="10179050" y="1347788"/>
              <a:ext cx="198438" cy="319088"/>
            </a:xfrm>
            <a:custGeom>
              <a:avLst/>
              <a:gdLst>
                <a:gd name="T0" fmla="*/ 23 w 53"/>
                <a:gd name="T1" fmla="*/ 20 h 85"/>
                <a:gd name="T2" fmla="*/ 27 w 53"/>
                <a:gd name="T3" fmla="*/ 0 h 85"/>
                <a:gd name="T4" fmla="*/ 0 w 53"/>
                <a:gd name="T5" fmla="*/ 43 h 85"/>
                <a:gd name="T6" fmla="*/ 0 w 53"/>
                <a:gd name="T7" fmla="*/ 43 h 85"/>
                <a:gd name="T8" fmla="*/ 0 w 53"/>
                <a:gd name="T9" fmla="*/ 85 h 85"/>
                <a:gd name="T10" fmla="*/ 53 w 53"/>
                <a:gd name="T11" fmla="*/ 85 h 85"/>
                <a:gd name="T12" fmla="*/ 53 w 53"/>
                <a:gd name="T13" fmla="*/ 31 h 85"/>
                <a:gd name="T14" fmla="*/ 24 w 53"/>
                <a:gd name="T15" fmla="*/ 31 h 85"/>
                <a:gd name="T16" fmla="*/ 23 w 53"/>
                <a:gd name="T1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5">
                  <a:moveTo>
                    <a:pt x="23" y="20"/>
                  </a:moveTo>
                  <a:cubicBezTo>
                    <a:pt x="23" y="13"/>
                    <a:pt x="24" y="6"/>
                    <a:pt x="27" y="0"/>
                  </a:cubicBezTo>
                  <a:cubicBezTo>
                    <a:pt x="11" y="10"/>
                    <a:pt x="1" y="26"/>
                    <a:pt x="0" y="43"/>
                  </a:cubicBezTo>
                  <a:cubicBezTo>
                    <a:pt x="0" y="43"/>
                    <a:pt x="0" y="43"/>
                    <a:pt x="0" y="43"/>
                  </a:cubicBezTo>
                  <a:cubicBezTo>
                    <a:pt x="0" y="85"/>
                    <a:pt x="0" y="85"/>
                    <a:pt x="0" y="85"/>
                  </a:cubicBezTo>
                  <a:cubicBezTo>
                    <a:pt x="53" y="85"/>
                    <a:pt x="53" y="85"/>
                    <a:pt x="53" y="85"/>
                  </a:cubicBezTo>
                  <a:cubicBezTo>
                    <a:pt x="53" y="31"/>
                    <a:pt x="53" y="31"/>
                    <a:pt x="53" y="31"/>
                  </a:cubicBezTo>
                  <a:cubicBezTo>
                    <a:pt x="24" y="31"/>
                    <a:pt x="24" y="31"/>
                    <a:pt x="24" y="31"/>
                  </a:cubicBezTo>
                  <a:cubicBezTo>
                    <a:pt x="23" y="28"/>
                    <a:pt x="23" y="24"/>
                    <a:pt x="23"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endParaRPr lang="zh-CN" altLang="en-US" noProof="1">
                <a:cs typeface="+mn-ea"/>
                <a:sym typeface="+mn-lt"/>
              </a:endParaRPr>
            </a:p>
          </p:txBody>
        </p:sp>
        <p:sp>
          <p:nvSpPr>
            <p:cNvPr id="10" name="Freeform 150"/>
            <p:cNvSpPr/>
            <p:nvPr/>
          </p:nvSpPr>
          <p:spPr bwMode="auto">
            <a:xfrm>
              <a:off x="10460038" y="1343026"/>
              <a:ext cx="200025" cy="323850"/>
            </a:xfrm>
            <a:custGeom>
              <a:avLst/>
              <a:gdLst>
                <a:gd name="T0" fmla="*/ 24 w 53"/>
                <a:gd name="T1" fmla="*/ 32 h 86"/>
                <a:gd name="T2" fmla="*/ 22 w 53"/>
                <a:gd name="T3" fmla="*/ 20 h 86"/>
                <a:gd name="T4" fmla="*/ 27 w 53"/>
                <a:gd name="T5" fmla="*/ 0 h 86"/>
                <a:gd name="T6" fmla="*/ 0 w 53"/>
                <a:gd name="T7" fmla="*/ 44 h 86"/>
                <a:gd name="T8" fmla="*/ 0 w 53"/>
                <a:gd name="T9" fmla="*/ 44 h 86"/>
                <a:gd name="T10" fmla="*/ 0 w 53"/>
                <a:gd name="T11" fmla="*/ 45 h 86"/>
                <a:gd name="T12" fmla="*/ 0 w 53"/>
                <a:gd name="T13" fmla="*/ 45 h 86"/>
                <a:gd name="T14" fmla="*/ 0 w 53"/>
                <a:gd name="T15" fmla="*/ 45 h 86"/>
                <a:gd name="T16" fmla="*/ 0 w 53"/>
                <a:gd name="T17" fmla="*/ 86 h 86"/>
                <a:gd name="T18" fmla="*/ 53 w 53"/>
                <a:gd name="T19" fmla="*/ 86 h 86"/>
                <a:gd name="T20" fmla="*/ 53 w 53"/>
                <a:gd name="T21" fmla="*/ 32 h 86"/>
                <a:gd name="T22" fmla="*/ 24 w 53"/>
                <a:gd name="T23"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86">
                  <a:moveTo>
                    <a:pt x="24" y="32"/>
                  </a:moveTo>
                  <a:cubicBezTo>
                    <a:pt x="23" y="28"/>
                    <a:pt x="22" y="24"/>
                    <a:pt x="22" y="20"/>
                  </a:cubicBezTo>
                  <a:cubicBezTo>
                    <a:pt x="22" y="13"/>
                    <a:pt x="24" y="7"/>
                    <a:pt x="27" y="0"/>
                  </a:cubicBezTo>
                  <a:cubicBezTo>
                    <a:pt x="10" y="11"/>
                    <a:pt x="0" y="27"/>
                    <a:pt x="0" y="44"/>
                  </a:cubicBezTo>
                  <a:cubicBezTo>
                    <a:pt x="0" y="44"/>
                    <a:pt x="0" y="44"/>
                    <a:pt x="0" y="44"/>
                  </a:cubicBezTo>
                  <a:cubicBezTo>
                    <a:pt x="0" y="45"/>
                    <a:pt x="0" y="45"/>
                    <a:pt x="0" y="45"/>
                  </a:cubicBezTo>
                  <a:cubicBezTo>
                    <a:pt x="0" y="45"/>
                    <a:pt x="0" y="45"/>
                    <a:pt x="0" y="45"/>
                  </a:cubicBezTo>
                  <a:cubicBezTo>
                    <a:pt x="0" y="45"/>
                    <a:pt x="0" y="45"/>
                    <a:pt x="0" y="45"/>
                  </a:cubicBezTo>
                  <a:cubicBezTo>
                    <a:pt x="0" y="86"/>
                    <a:pt x="0" y="86"/>
                    <a:pt x="0" y="86"/>
                  </a:cubicBezTo>
                  <a:cubicBezTo>
                    <a:pt x="53" y="86"/>
                    <a:pt x="53" y="86"/>
                    <a:pt x="53" y="86"/>
                  </a:cubicBezTo>
                  <a:cubicBezTo>
                    <a:pt x="53" y="32"/>
                    <a:pt x="53" y="32"/>
                    <a:pt x="53" y="32"/>
                  </a:cubicBezTo>
                  <a:lnTo>
                    <a:pt x="24"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endParaRPr lang="zh-CN" altLang="en-US" noProof="1">
                <a:cs typeface="+mn-ea"/>
                <a:sym typeface="+mn-lt"/>
              </a:endParaRPr>
            </a:p>
          </p:txBody>
        </p:sp>
      </p:grpSp>
      <p:cxnSp>
        <p:nvCxnSpPr>
          <p:cNvPr id="11" name="直接连接符 10"/>
          <p:cNvCxnSpPr/>
          <p:nvPr/>
        </p:nvCxnSpPr>
        <p:spPr>
          <a:xfrm>
            <a:off x="7343923" y="5609213"/>
            <a:ext cx="950912" cy="0"/>
          </a:xfrm>
          <a:prstGeom prst="line">
            <a:avLst/>
          </a:prstGeom>
          <a:ln>
            <a:solidFill>
              <a:srgbClr val="B8E0CD"/>
            </a:solidFill>
          </a:ln>
        </p:spPr>
        <p:style>
          <a:lnRef idx="1">
            <a:schemeClr val="accent1"/>
          </a:lnRef>
          <a:fillRef idx="0">
            <a:schemeClr val="accent1"/>
          </a:fillRef>
          <a:effectRef idx="0">
            <a:schemeClr val="accent1"/>
          </a:effectRef>
          <a:fontRef idx="minor">
            <a:schemeClr val="tx1"/>
          </a:fontRef>
        </p:style>
      </p:cxnSp>
      <p:sp>
        <p:nvSpPr>
          <p:cNvPr id="12" name="TextBox 72"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p:cNvSpPr txBox="1"/>
          <p:nvPr/>
        </p:nvSpPr>
        <p:spPr>
          <a:xfrm>
            <a:off x="7115713" y="992848"/>
            <a:ext cx="4167431" cy="5220970"/>
          </a:xfrm>
          <a:prstGeom prst="rect">
            <a:avLst/>
          </a:prstGeom>
          <a:noFill/>
        </p:spPr>
        <p:txBody>
          <a:bodyPr wrap="square" rtlCol="0">
            <a:spAutoFit/>
          </a:bodyPr>
          <a:lstStyle/>
          <a:p>
            <a:pPr>
              <a:lnSpc>
                <a:spcPts val="2000"/>
              </a:lnSpc>
            </a:pPr>
            <a:r>
              <a:rPr lang="en-US" altLang="zh-CN" dirty="0">
                <a:solidFill>
                  <a:schemeClr val="tx1">
                    <a:lumMod val="50000"/>
                    <a:lumOff val="50000"/>
                  </a:schemeClr>
                </a:solidFill>
                <a:cs typeface="+mn-ea"/>
                <a:sym typeface="+mn-lt"/>
              </a:rPr>
              <a:t>Little Lamb who made thee</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Dost thou know who made thee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Gave thee life &amp; bid thee feed,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By the stream &amp; o'er the mead;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Gave thee clothing of delight,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Softest clothing wooly bright;</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Gave thee such a tender voice,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Making all the vales rejoice;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Little Lamb who made thee</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Dost thou know who made thee</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Little Lamb I'll tell thee,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Little Lamb I'll tell thee;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He is called by thy name,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For he calls himself a Lamb: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He is meek &amp; he is mild,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He became a little child: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I a child &amp; thou a lamb,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We are called by his name. </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Little Lamb God bless thee.</a:t>
            </a:r>
            <a:endParaRPr lang="en-US" altLang="zh-CN" dirty="0">
              <a:solidFill>
                <a:schemeClr val="tx1">
                  <a:lumMod val="50000"/>
                  <a:lumOff val="50000"/>
                </a:schemeClr>
              </a:solidFill>
              <a:cs typeface="+mn-ea"/>
              <a:sym typeface="+mn-lt"/>
            </a:endParaRPr>
          </a:p>
          <a:p>
            <a:pPr>
              <a:lnSpc>
                <a:spcPts val="2000"/>
              </a:lnSpc>
            </a:pPr>
            <a:r>
              <a:rPr lang="en-US" altLang="zh-CN" dirty="0">
                <a:solidFill>
                  <a:schemeClr val="tx1">
                    <a:lumMod val="50000"/>
                    <a:lumOff val="50000"/>
                  </a:schemeClr>
                </a:solidFill>
                <a:cs typeface="+mn-ea"/>
                <a:sym typeface="+mn-lt"/>
              </a:rPr>
              <a:t>Little Lamb God bless thee.</a:t>
            </a:r>
            <a:endParaRPr lang="en-US" altLang="zh-CN" dirty="0">
              <a:solidFill>
                <a:schemeClr val="tx1">
                  <a:lumMod val="50000"/>
                  <a:lumOff val="50000"/>
                </a:schemeClr>
              </a:solidFill>
              <a:cs typeface="+mn-ea"/>
              <a:sym typeface="+mn-lt"/>
            </a:endParaRPr>
          </a:p>
        </p:txBody>
      </p:sp>
      <p:sp>
        <p:nvSpPr>
          <p:cNvPr id="13" name="文本框 51"/>
          <p:cNvSpPr txBox="1"/>
          <p:nvPr/>
        </p:nvSpPr>
        <p:spPr>
          <a:xfrm>
            <a:off x="7346219" y="532621"/>
            <a:ext cx="2803254" cy="460375"/>
          </a:xfrm>
          <a:prstGeom prst="rect">
            <a:avLst/>
          </a:prstGeom>
          <a:noFill/>
        </p:spPr>
        <p:txBody>
          <a:bodyPr wrap="square" rtlCol="0">
            <a:spAutoFit/>
          </a:bodyPr>
          <a:lstStyle/>
          <a:p>
            <a:r>
              <a:rPr lang="en-US" altLang="zh-CN" sz="24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rPr>
              <a:t>The Lamb</a:t>
            </a:r>
            <a:endPar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a:blip r:embed="rId4"/>
          <a:stretch>
            <a:fillRect/>
          </a:stretch>
        </p:blipFill>
        <p:spPr>
          <a:xfrm>
            <a:off x="1141095" y="1121410"/>
            <a:ext cx="5104130" cy="5104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087"/>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片 48"/>
          <p:cNvPicPr>
            <a:picLocks noChangeAspect="1"/>
          </p:cNvPicPr>
          <p:nvPr>
            <p:custDataLst>
              <p:tags r:id="rId3"/>
            </p:custDataLst>
          </p:nvPr>
        </p:nvPicPr>
        <p:blipFill rotWithShape="1">
          <a:blip r:embed="rId4"/>
          <a:srcRect l="40193" t="4369" r="18667" b="7310"/>
          <a:stretch>
            <a:fillRect/>
          </a:stretch>
        </p:blipFill>
        <p:spPr>
          <a:xfrm>
            <a:off x="3940917" y="1340928"/>
            <a:ext cx="2225812" cy="2906550"/>
          </a:xfrm>
          <a:custGeom>
            <a:avLst/>
            <a:gdLst>
              <a:gd name="connsiteX0" fmla="*/ 1075802 w 2225812"/>
              <a:gd name="connsiteY0" fmla="*/ 0 h 2906550"/>
              <a:gd name="connsiteX1" fmla="*/ 2225812 w 2225812"/>
              <a:gd name="connsiteY1" fmla="*/ 484866 h 2906550"/>
              <a:gd name="connsiteX2" fmla="*/ 1770047 w 2225812"/>
              <a:gd name="connsiteY2" fmla="*/ 1562350 h 2906550"/>
              <a:gd name="connsiteX3" fmla="*/ 1558281 w 2225812"/>
              <a:gd name="connsiteY3" fmla="*/ 1085751 h 2906550"/>
              <a:gd name="connsiteX4" fmla="*/ 780107 w 2225812"/>
              <a:gd name="connsiteY4" fmla="*/ 1823337 h 2906550"/>
              <a:gd name="connsiteX5" fmla="*/ 749284 w 2225812"/>
              <a:gd name="connsiteY5" fmla="*/ 2739270 h 2906550"/>
              <a:gd name="connsiteX6" fmla="*/ 98859 w 2225812"/>
              <a:gd name="connsiteY6" fmla="*/ 2906550 h 2906550"/>
              <a:gd name="connsiteX7" fmla="*/ 144040 w 2225812"/>
              <a:gd name="connsiteY7" fmla="*/ 1560528 h 2906550"/>
              <a:gd name="connsiteX8" fmla="*/ 1287568 w 2225812"/>
              <a:gd name="connsiteY8" fmla="*/ 476600 h 29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12" h="2906550">
                <a:moveTo>
                  <a:pt x="1075802" y="0"/>
                </a:moveTo>
                <a:lnTo>
                  <a:pt x="2225812" y="484866"/>
                </a:lnTo>
                <a:lnTo>
                  <a:pt x="1770047" y="1562350"/>
                </a:lnTo>
                <a:lnTo>
                  <a:pt x="1558281" y="1085751"/>
                </a:lnTo>
                <a:cubicBezTo>
                  <a:pt x="1201049" y="1217641"/>
                  <a:pt x="920644" y="1483201"/>
                  <a:pt x="780107" y="1823337"/>
                </a:cubicBezTo>
                <a:cubicBezTo>
                  <a:pt x="660912" y="2111823"/>
                  <a:pt x="650231" y="2434830"/>
                  <a:pt x="749284" y="2739270"/>
                </a:cubicBezTo>
                <a:lnTo>
                  <a:pt x="98859" y="2906550"/>
                </a:lnTo>
                <a:cubicBezTo>
                  <a:pt x="-47012" y="2458997"/>
                  <a:pt x="-31042" y="1984274"/>
                  <a:pt x="144040" y="1560528"/>
                </a:cubicBezTo>
                <a:cubicBezTo>
                  <a:pt x="350527" y="1060775"/>
                  <a:pt x="762622" y="670243"/>
                  <a:pt x="1287568" y="476600"/>
                </a:cubicBezTo>
                <a:close/>
              </a:path>
            </a:pathLst>
          </a:custGeom>
        </p:spPr>
      </p:pic>
      <p:pic>
        <p:nvPicPr>
          <p:cNvPr id="50" name="图片 49"/>
          <p:cNvPicPr>
            <a:picLocks noChangeAspect="1"/>
          </p:cNvPicPr>
          <p:nvPr>
            <p:custDataLst>
              <p:tags r:id="rId5"/>
            </p:custDataLst>
          </p:nvPr>
        </p:nvPicPr>
        <p:blipFill rotWithShape="1">
          <a:blip r:embed="rId4"/>
          <a:srcRect l="38867" t="31470" r="2844" b="23868"/>
          <a:stretch>
            <a:fillRect/>
          </a:stretch>
        </p:blipFill>
        <p:spPr>
          <a:xfrm>
            <a:off x="4195862" y="4200399"/>
            <a:ext cx="3153663" cy="1469760"/>
          </a:xfrm>
          <a:custGeom>
            <a:avLst/>
            <a:gdLst>
              <a:gd name="connsiteX0" fmla="*/ 1148854 w 3153663"/>
              <a:gd name="connsiteY0" fmla="*/ 0 h 1469760"/>
              <a:gd name="connsiteX1" fmla="*/ 831785 w 3153663"/>
              <a:gd name="connsiteY1" fmla="*/ 414684 h 1469760"/>
              <a:gd name="connsiteX2" fmla="*/ 1833745 w 3153663"/>
              <a:gd name="connsiteY2" fmla="*/ 766582 h 1469760"/>
              <a:gd name="connsiteX3" fmla="*/ 2687531 w 3153663"/>
              <a:gd name="connsiteY3" fmla="*/ 316175 h 1469760"/>
              <a:gd name="connsiteX4" fmla="*/ 3153663 w 3153663"/>
              <a:gd name="connsiteY4" fmla="*/ 800049 h 1469760"/>
              <a:gd name="connsiteX5" fmla="*/ 1898977 w 3153663"/>
              <a:gd name="connsiteY5" fmla="*/ 1461840 h 1469760"/>
              <a:gd name="connsiteX6" fmla="*/ 426557 w 3153663"/>
              <a:gd name="connsiteY6" fmla="*/ 944746 h 1469760"/>
              <a:gd name="connsiteX7" fmla="*/ 109488 w 3153663"/>
              <a:gd name="connsiteY7" fmla="*/ 1359430 h 1469760"/>
              <a:gd name="connsiteX8" fmla="*/ 0 w 3153663"/>
              <a:gd name="connsiteY8" fmla="*/ 97832 h 146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3663" h="1469760">
                <a:moveTo>
                  <a:pt x="1148854" y="0"/>
                </a:moveTo>
                <a:lnTo>
                  <a:pt x="831785" y="414684"/>
                </a:lnTo>
                <a:cubicBezTo>
                  <a:pt x="1111770" y="673559"/>
                  <a:pt x="1472622" y="800464"/>
                  <a:pt x="1833745" y="766582"/>
                </a:cubicBezTo>
                <a:cubicBezTo>
                  <a:pt x="2160571" y="735918"/>
                  <a:pt x="2463961" y="575754"/>
                  <a:pt x="2687531" y="316175"/>
                </a:cubicBezTo>
                <a:lnTo>
                  <a:pt x="3153663" y="800049"/>
                </a:lnTo>
                <a:cubicBezTo>
                  <a:pt x="2825147" y="1181459"/>
                  <a:pt x="2379313" y="1416773"/>
                  <a:pt x="1898977" y="1461840"/>
                </a:cubicBezTo>
                <a:cubicBezTo>
                  <a:pt x="1368389" y="1511622"/>
                  <a:pt x="837844" y="1325237"/>
                  <a:pt x="426557" y="944746"/>
                </a:cubicBezTo>
                <a:lnTo>
                  <a:pt x="109488" y="1359430"/>
                </a:lnTo>
                <a:lnTo>
                  <a:pt x="0" y="97832"/>
                </a:lnTo>
                <a:close/>
              </a:path>
            </a:pathLst>
          </a:custGeom>
        </p:spPr>
      </p:pic>
      <p:pic>
        <p:nvPicPr>
          <p:cNvPr id="51" name="图片 50"/>
          <p:cNvPicPr>
            <a:picLocks noChangeAspect="1"/>
          </p:cNvPicPr>
          <p:nvPr>
            <p:custDataLst>
              <p:tags r:id="rId6"/>
            </p:custDataLst>
          </p:nvPr>
        </p:nvPicPr>
        <p:blipFill rotWithShape="1">
          <a:blip r:embed="rId4"/>
          <a:srcRect l="11630" t="4006" r="46577" b="2486"/>
          <a:stretch>
            <a:fillRect/>
          </a:stretch>
        </p:blipFill>
        <p:spPr>
          <a:xfrm>
            <a:off x="6101230" y="1726500"/>
            <a:ext cx="2261121" cy="3077263"/>
          </a:xfrm>
          <a:custGeom>
            <a:avLst/>
            <a:gdLst>
              <a:gd name="connsiteX0" fmla="*/ 155115 w 2261121"/>
              <a:gd name="connsiteY0" fmla="*/ 0 h 3077263"/>
              <a:gd name="connsiteX1" fmla="*/ 1384674 w 2261121"/>
              <a:gd name="connsiteY1" fmla="*/ 737118 h 3077263"/>
              <a:gd name="connsiteX2" fmla="*/ 1742851 w 2261121"/>
              <a:gd name="connsiteY2" fmla="*/ 2271779 h 3077263"/>
              <a:gd name="connsiteX3" fmla="*/ 2261121 w 2261121"/>
              <a:gd name="connsiteY3" fmla="*/ 2329921 h 3077263"/>
              <a:gd name="connsiteX4" fmla="*/ 1262003 w 2261121"/>
              <a:gd name="connsiteY4" fmla="*/ 3077263 h 3077263"/>
              <a:gd name="connsiteX5" fmla="*/ 562144 w 2261121"/>
              <a:gd name="connsiteY5" fmla="*/ 2139368 h 3077263"/>
              <a:gd name="connsiteX6" fmla="*/ 1080414 w 2261121"/>
              <a:gd name="connsiteY6" fmla="*/ 2197510 h 3077263"/>
              <a:gd name="connsiteX7" fmla="*/ 836700 w 2261121"/>
              <a:gd name="connsiteY7" fmla="*/ 1153184 h 3077263"/>
              <a:gd name="connsiteX8" fmla="*/ 0 w 2261121"/>
              <a:gd name="connsiteY8" fmla="*/ 651591 h 30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1121" h="3077263">
                <a:moveTo>
                  <a:pt x="155115" y="0"/>
                </a:moveTo>
                <a:cubicBezTo>
                  <a:pt x="651750" y="85367"/>
                  <a:pt x="1088684" y="347288"/>
                  <a:pt x="1384674" y="737118"/>
                </a:cubicBezTo>
                <a:cubicBezTo>
                  <a:pt x="1711756" y="1167896"/>
                  <a:pt x="1840759" y="1720902"/>
                  <a:pt x="1742851" y="2271779"/>
                </a:cubicBezTo>
                <a:lnTo>
                  <a:pt x="2261121" y="2329921"/>
                </a:lnTo>
                <a:lnTo>
                  <a:pt x="1262003" y="3077263"/>
                </a:lnTo>
                <a:lnTo>
                  <a:pt x="562144" y="2139368"/>
                </a:lnTo>
                <a:lnTo>
                  <a:pt x="1080414" y="2197510"/>
                </a:lnTo>
                <a:cubicBezTo>
                  <a:pt x="1146944" y="1822574"/>
                  <a:pt x="1059314" y="1446375"/>
                  <a:pt x="836700" y="1153184"/>
                </a:cubicBezTo>
                <a:cubicBezTo>
                  <a:pt x="635228" y="887838"/>
                  <a:pt x="337758" y="709700"/>
                  <a:pt x="0" y="651591"/>
                </a:cubicBezTo>
                <a:close/>
              </a:path>
            </a:pathLst>
          </a:cu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01</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 name="Line 19"/>
          <p:cNvSpPr>
            <a:spLocks noChangeShapeType="1"/>
          </p:cNvSpPr>
          <p:nvPr>
            <p:custDataLst>
              <p:tags r:id="rId7"/>
            </p:custDataLst>
          </p:nvPr>
        </p:nvSpPr>
        <p:spPr bwMode="auto">
          <a:xfrm flipH="1">
            <a:off x="8362419" y="5091914"/>
            <a:ext cx="3718373" cy="0"/>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chemeClr val="bg1"/>
              </a:solidFill>
              <a:effectLst/>
              <a:uLnTx/>
              <a:uFillTx/>
              <a:cs typeface="+mn-ea"/>
              <a:sym typeface="+mn-lt"/>
            </a:endParaRPr>
          </a:p>
        </p:txBody>
      </p:sp>
      <p:sp>
        <p:nvSpPr>
          <p:cNvPr id="38" name="WordArt 9"/>
          <p:cNvSpPr>
            <a:spLocks noChangeArrowheads="1" noChangeShapeType="1" noTextEdit="1"/>
          </p:cNvSpPr>
          <p:nvPr>
            <p:custDataLst>
              <p:tags r:id="rId8"/>
            </p:custDataLst>
          </p:nvPr>
        </p:nvSpPr>
        <p:spPr bwMode="gray">
          <a:xfrm rot="17984564">
            <a:off x="4155509" y="2390595"/>
            <a:ext cx="2443983" cy="202539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 b="0" i="0" u="none" strike="noStrike" kern="10" cap="none" spc="0" normalizeH="0" baseline="0" noProof="0" dirty="0">
              <a:ln w="6350">
                <a:noFill/>
                <a:round/>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9" name="Line 17"/>
          <p:cNvSpPr>
            <a:spLocks noChangeShapeType="1"/>
          </p:cNvSpPr>
          <p:nvPr>
            <p:custDataLst>
              <p:tags r:id="rId9"/>
            </p:custDataLst>
          </p:nvPr>
        </p:nvSpPr>
        <p:spPr bwMode="auto">
          <a:xfrm>
            <a:off x="578485" y="1438275"/>
            <a:ext cx="3488055" cy="635"/>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ysClr val="windowText" lastClr="000000"/>
              </a:solidFill>
              <a:effectLst/>
              <a:uLnTx/>
              <a:uFillTx/>
              <a:cs typeface="+mn-ea"/>
              <a:sym typeface="+mn-lt"/>
            </a:endParaRPr>
          </a:p>
        </p:txBody>
      </p:sp>
      <p:sp>
        <p:nvSpPr>
          <p:cNvPr id="43" name="矩形 42"/>
          <p:cNvSpPr/>
          <p:nvPr>
            <p:custDataLst>
              <p:tags r:id="rId10"/>
            </p:custDataLst>
          </p:nvPr>
        </p:nvSpPr>
        <p:spPr>
          <a:xfrm>
            <a:off x="659765" y="681355"/>
            <a:ext cx="4829810" cy="468630"/>
          </a:xfrm>
          <a:prstGeom prst="rect">
            <a:avLst/>
          </a:prstGeom>
        </p:spPr>
        <p:txBody>
          <a:bodyPr wrap="square">
            <a:noAutofit/>
          </a:bodyPr>
          <a:lstStyle/>
          <a:p>
            <a:pPr>
              <a:lnSpc>
                <a:spcPct val="150000"/>
              </a:lnSpc>
            </a:pPr>
            <a:r>
              <a:rPr lang="en-US" altLang="zh-CN" dirty="0">
                <a:solidFill>
                  <a:schemeClr val="tx1">
                    <a:lumMod val="50000"/>
                    <a:lumOff val="50000"/>
                  </a:schemeClr>
                </a:solidFill>
                <a:cs typeface="+mn-ea"/>
                <a:sym typeface="+mn-lt"/>
              </a:rPr>
              <a:t>An Innocent Inquiry: The Lamb's Gentle Charm</a:t>
            </a:r>
            <a:endParaRPr lang="en-US" altLang="zh-CN" dirty="0">
              <a:solidFill>
                <a:schemeClr val="tx1">
                  <a:lumMod val="50000"/>
                  <a:lumOff val="50000"/>
                </a:schemeClr>
              </a:solidFill>
              <a:cs typeface="+mn-ea"/>
              <a:sym typeface="+mn-lt"/>
            </a:endParaRPr>
          </a:p>
        </p:txBody>
      </p:sp>
      <p:sp>
        <p:nvSpPr>
          <p:cNvPr id="2" name="文本框 1"/>
          <p:cNvSpPr txBox="1"/>
          <p:nvPr/>
        </p:nvSpPr>
        <p:spPr>
          <a:xfrm>
            <a:off x="532765" y="1534795"/>
            <a:ext cx="3295650" cy="4135120"/>
          </a:xfrm>
          <a:prstGeom prst="rect">
            <a:avLst/>
          </a:prstGeom>
          <a:noFill/>
        </p:spPr>
        <p:txBody>
          <a:bodyPr wrap="square" rtlCol="0">
            <a:noAutofit/>
          </a:bodyPr>
          <a:p>
            <a:r>
              <a:rPr lang="en-US" altLang="zh-CN"/>
              <a:t>William Blake's "The Lamb" is a disarmingly simple poem, radiating an aura of innocence and childlike wonder. The poem begins as a gentle question posed to a lamb, inquiring about its creator, and evolves into a tender affirmation of God's presence in both the natural world and humanity. The tone is initially inquisitive and then shifts to one of peaceful revelation and blessing. It's a poem that seeks to understand creation through the lens of faith and pure, untainted observation.</a:t>
            </a:r>
            <a:endParaRPr lang="en-US" altLang="zh-CN"/>
          </a:p>
        </p:txBody>
      </p:sp>
      <p:pic>
        <p:nvPicPr>
          <p:cNvPr id="5" name="图片 4"/>
          <p:cNvPicPr>
            <a:picLocks noChangeAspect="1"/>
          </p:cNvPicPr>
          <p:nvPr/>
        </p:nvPicPr>
        <p:blipFill>
          <a:blip r:embed="rId11"/>
          <a:stretch>
            <a:fillRect/>
          </a:stretch>
        </p:blipFill>
        <p:spPr>
          <a:xfrm>
            <a:off x="4521200" y="2142490"/>
            <a:ext cx="2828290" cy="2824480"/>
          </a:xfrm>
          <a:prstGeom prst="rect">
            <a:avLst/>
          </a:prstGeom>
        </p:spPr>
      </p:pic>
      <p:sp>
        <p:nvSpPr>
          <p:cNvPr id="6" name="文本框 5"/>
          <p:cNvSpPr txBox="1"/>
          <p:nvPr/>
        </p:nvSpPr>
        <p:spPr>
          <a:xfrm>
            <a:off x="8133715" y="2142490"/>
            <a:ext cx="3624580" cy="2861310"/>
          </a:xfrm>
          <a:prstGeom prst="rect">
            <a:avLst/>
          </a:prstGeom>
          <a:noFill/>
        </p:spPr>
        <p:txBody>
          <a:bodyPr wrap="square" rtlCol="0">
            <a:spAutoFit/>
          </a:bodyPr>
          <a:p>
            <a:r>
              <a:rPr lang="zh-CN" altLang="en-US"/>
              <a:t>威廉</a:t>
            </a:r>
            <a:r>
              <a:rPr lang="en-US" altLang="zh-CN"/>
              <a:t>·</a:t>
            </a:r>
            <a:r>
              <a:rPr lang="zh-CN" altLang="en-US"/>
              <a:t>布莱克的《羔羊》是一首简单得令人心旷神逸的诗，散发着纯真和孩童般的惊奇。这首诗以一个温柔的问题开始，向一只羊羔询问它的创造者，然后演变成对上帝在自然界和人类中存在的温柔肯定。最初的语气是好奇的，然后转变为和平的启示和祝福。这首诗试图通过信仰的镜头和纯粹、无污点的观察来理解创造。</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087"/>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片 48"/>
          <p:cNvPicPr>
            <a:picLocks noChangeAspect="1"/>
          </p:cNvPicPr>
          <p:nvPr>
            <p:custDataLst>
              <p:tags r:id="rId3"/>
            </p:custDataLst>
          </p:nvPr>
        </p:nvPicPr>
        <p:blipFill rotWithShape="1">
          <a:blip r:embed="rId4"/>
          <a:srcRect l="40193" t="4369" r="18667" b="7310"/>
          <a:stretch>
            <a:fillRect/>
          </a:stretch>
        </p:blipFill>
        <p:spPr>
          <a:xfrm>
            <a:off x="3940917" y="1340928"/>
            <a:ext cx="2225812" cy="2906550"/>
          </a:xfrm>
          <a:custGeom>
            <a:avLst/>
            <a:gdLst>
              <a:gd name="connsiteX0" fmla="*/ 1075802 w 2225812"/>
              <a:gd name="connsiteY0" fmla="*/ 0 h 2906550"/>
              <a:gd name="connsiteX1" fmla="*/ 2225812 w 2225812"/>
              <a:gd name="connsiteY1" fmla="*/ 484866 h 2906550"/>
              <a:gd name="connsiteX2" fmla="*/ 1770047 w 2225812"/>
              <a:gd name="connsiteY2" fmla="*/ 1562350 h 2906550"/>
              <a:gd name="connsiteX3" fmla="*/ 1558281 w 2225812"/>
              <a:gd name="connsiteY3" fmla="*/ 1085751 h 2906550"/>
              <a:gd name="connsiteX4" fmla="*/ 780107 w 2225812"/>
              <a:gd name="connsiteY4" fmla="*/ 1823337 h 2906550"/>
              <a:gd name="connsiteX5" fmla="*/ 749284 w 2225812"/>
              <a:gd name="connsiteY5" fmla="*/ 2739270 h 2906550"/>
              <a:gd name="connsiteX6" fmla="*/ 98859 w 2225812"/>
              <a:gd name="connsiteY6" fmla="*/ 2906550 h 2906550"/>
              <a:gd name="connsiteX7" fmla="*/ 144040 w 2225812"/>
              <a:gd name="connsiteY7" fmla="*/ 1560528 h 2906550"/>
              <a:gd name="connsiteX8" fmla="*/ 1287568 w 2225812"/>
              <a:gd name="connsiteY8" fmla="*/ 476600 h 29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12" h="2906550">
                <a:moveTo>
                  <a:pt x="1075802" y="0"/>
                </a:moveTo>
                <a:lnTo>
                  <a:pt x="2225812" y="484866"/>
                </a:lnTo>
                <a:lnTo>
                  <a:pt x="1770047" y="1562350"/>
                </a:lnTo>
                <a:lnTo>
                  <a:pt x="1558281" y="1085751"/>
                </a:lnTo>
                <a:cubicBezTo>
                  <a:pt x="1201049" y="1217641"/>
                  <a:pt x="920644" y="1483201"/>
                  <a:pt x="780107" y="1823337"/>
                </a:cubicBezTo>
                <a:cubicBezTo>
                  <a:pt x="660912" y="2111823"/>
                  <a:pt x="650231" y="2434830"/>
                  <a:pt x="749284" y="2739270"/>
                </a:cubicBezTo>
                <a:lnTo>
                  <a:pt x="98859" y="2906550"/>
                </a:lnTo>
                <a:cubicBezTo>
                  <a:pt x="-47012" y="2458997"/>
                  <a:pt x="-31042" y="1984274"/>
                  <a:pt x="144040" y="1560528"/>
                </a:cubicBezTo>
                <a:cubicBezTo>
                  <a:pt x="350527" y="1060775"/>
                  <a:pt x="762622" y="670243"/>
                  <a:pt x="1287568" y="476600"/>
                </a:cubicBezTo>
                <a:close/>
              </a:path>
            </a:pathLst>
          </a:custGeom>
        </p:spPr>
      </p:pic>
      <p:pic>
        <p:nvPicPr>
          <p:cNvPr id="50" name="图片 49"/>
          <p:cNvPicPr>
            <a:picLocks noChangeAspect="1"/>
          </p:cNvPicPr>
          <p:nvPr>
            <p:custDataLst>
              <p:tags r:id="rId5"/>
            </p:custDataLst>
          </p:nvPr>
        </p:nvPicPr>
        <p:blipFill rotWithShape="1">
          <a:blip r:embed="rId4"/>
          <a:srcRect l="38867" t="31470" r="2844" b="23868"/>
          <a:stretch>
            <a:fillRect/>
          </a:stretch>
        </p:blipFill>
        <p:spPr>
          <a:xfrm>
            <a:off x="4195862" y="4200399"/>
            <a:ext cx="3153663" cy="1469760"/>
          </a:xfrm>
          <a:custGeom>
            <a:avLst/>
            <a:gdLst>
              <a:gd name="connsiteX0" fmla="*/ 1148854 w 3153663"/>
              <a:gd name="connsiteY0" fmla="*/ 0 h 1469760"/>
              <a:gd name="connsiteX1" fmla="*/ 831785 w 3153663"/>
              <a:gd name="connsiteY1" fmla="*/ 414684 h 1469760"/>
              <a:gd name="connsiteX2" fmla="*/ 1833745 w 3153663"/>
              <a:gd name="connsiteY2" fmla="*/ 766582 h 1469760"/>
              <a:gd name="connsiteX3" fmla="*/ 2687531 w 3153663"/>
              <a:gd name="connsiteY3" fmla="*/ 316175 h 1469760"/>
              <a:gd name="connsiteX4" fmla="*/ 3153663 w 3153663"/>
              <a:gd name="connsiteY4" fmla="*/ 800049 h 1469760"/>
              <a:gd name="connsiteX5" fmla="*/ 1898977 w 3153663"/>
              <a:gd name="connsiteY5" fmla="*/ 1461840 h 1469760"/>
              <a:gd name="connsiteX6" fmla="*/ 426557 w 3153663"/>
              <a:gd name="connsiteY6" fmla="*/ 944746 h 1469760"/>
              <a:gd name="connsiteX7" fmla="*/ 109488 w 3153663"/>
              <a:gd name="connsiteY7" fmla="*/ 1359430 h 1469760"/>
              <a:gd name="connsiteX8" fmla="*/ 0 w 3153663"/>
              <a:gd name="connsiteY8" fmla="*/ 97832 h 146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3663" h="1469760">
                <a:moveTo>
                  <a:pt x="1148854" y="0"/>
                </a:moveTo>
                <a:lnTo>
                  <a:pt x="831785" y="414684"/>
                </a:lnTo>
                <a:cubicBezTo>
                  <a:pt x="1111770" y="673559"/>
                  <a:pt x="1472622" y="800464"/>
                  <a:pt x="1833745" y="766582"/>
                </a:cubicBezTo>
                <a:cubicBezTo>
                  <a:pt x="2160571" y="735918"/>
                  <a:pt x="2463961" y="575754"/>
                  <a:pt x="2687531" y="316175"/>
                </a:cubicBezTo>
                <a:lnTo>
                  <a:pt x="3153663" y="800049"/>
                </a:lnTo>
                <a:cubicBezTo>
                  <a:pt x="2825147" y="1181459"/>
                  <a:pt x="2379313" y="1416773"/>
                  <a:pt x="1898977" y="1461840"/>
                </a:cubicBezTo>
                <a:cubicBezTo>
                  <a:pt x="1368389" y="1511622"/>
                  <a:pt x="837844" y="1325237"/>
                  <a:pt x="426557" y="944746"/>
                </a:cubicBezTo>
                <a:lnTo>
                  <a:pt x="109488" y="1359430"/>
                </a:lnTo>
                <a:lnTo>
                  <a:pt x="0" y="97832"/>
                </a:lnTo>
                <a:close/>
              </a:path>
            </a:pathLst>
          </a:custGeom>
        </p:spPr>
      </p:pic>
      <p:pic>
        <p:nvPicPr>
          <p:cNvPr id="51" name="图片 50"/>
          <p:cNvPicPr>
            <a:picLocks noChangeAspect="1"/>
          </p:cNvPicPr>
          <p:nvPr>
            <p:custDataLst>
              <p:tags r:id="rId6"/>
            </p:custDataLst>
          </p:nvPr>
        </p:nvPicPr>
        <p:blipFill rotWithShape="1">
          <a:blip r:embed="rId4"/>
          <a:srcRect l="11630" t="4006" r="46577" b="2486"/>
          <a:stretch>
            <a:fillRect/>
          </a:stretch>
        </p:blipFill>
        <p:spPr>
          <a:xfrm>
            <a:off x="6101230" y="1726500"/>
            <a:ext cx="2261121" cy="3077263"/>
          </a:xfrm>
          <a:custGeom>
            <a:avLst/>
            <a:gdLst>
              <a:gd name="connsiteX0" fmla="*/ 155115 w 2261121"/>
              <a:gd name="connsiteY0" fmla="*/ 0 h 3077263"/>
              <a:gd name="connsiteX1" fmla="*/ 1384674 w 2261121"/>
              <a:gd name="connsiteY1" fmla="*/ 737118 h 3077263"/>
              <a:gd name="connsiteX2" fmla="*/ 1742851 w 2261121"/>
              <a:gd name="connsiteY2" fmla="*/ 2271779 h 3077263"/>
              <a:gd name="connsiteX3" fmla="*/ 2261121 w 2261121"/>
              <a:gd name="connsiteY3" fmla="*/ 2329921 h 3077263"/>
              <a:gd name="connsiteX4" fmla="*/ 1262003 w 2261121"/>
              <a:gd name="connsiteY4" fmla="*/ 3077263 h 3077263"/>
              <a:gd name="connsiteX5" fmla="*/ 562144 w 2261121"/>
              <a:gd name="connsiteY5" fmla="*/ 2139368 h 3077263"/>
              <a:gd name="connsiteX6" fmla="*/ 1080414 w 2261121"/>
              <a:gd name="connsiteY6" fmla="*/ 2197510 h 3077263"/>
              <a:gd name="connsiteX7" fmla="*/ 836700 w 2261121"/>
              <a:gd name="connsiteY7" fmla="*/ 1153184 h 3077263"/>
              <a:gd name="connsiteX8" fmla="*/ 0 w 2261121"/>
              <a:gd name="connsiteY8" fmla="*/ 651591 h 30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1121" h="3077263">
                <a:moveTo>
                  <a:pt x="155115" y="0"/>
                </a:moveTo>
                <a:cubicBezTo>
                  <a:pt x="651750" y="85367"/>
                  <a:pt x="1088684" y="347288"/>
                  <a:pt x="1384674" y="737118"/>
                </a:cubicBezTo>
                <a:cubicBezTo>
                  <a:pt x="1711756" y="1167896"/>
                  <a:pt x="1840759" y="1720902"/>
                  <a:pt x="1742851" y="2271779"/>
                </a:cubicBezTo>
                <a:lnTo>
                  <a:pt x="2261121" y="2329921"/>
                </a:lnTo>
                <a:lnTo>
                  <a:pt x="1262003" y="3077263"/>
                </a:lnTo>
                <a:lnTo>
                  <a:pt x="562144" y="2139368"/>
                </a:lnTo>
                <a:lnTo>
                  <a:pt x="1080414" y="2197510"/>
                </a:lnTo>
                <a:cubicBezTo>
                  <a:pt x="1146944" y="1822574"/>
                  <a:pt x="1059314" y="1446375"/>
                  <a:pt x="836700" y="1153184"/>
                </a:cubicBezTo>
                <a:cubicBezTo>
                  <a:pt x="635228" y="887838"/>
                  <a:pt x="337758" y="709700"/>
                  <a:pt x="0" y="651591"/>
                </a:cubicBezTo>
                <a:close/>
              </a:path>
            </a:pathLst>
          </a:cu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01</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 name="Line 19"/>
          <p:cNvSpPr>
            <a:spLocks noChangeShapeType="1"/>
          </p:cNvSpPr>
          <p:nvPr>
            <p:custDataLst>
              <p:tags r:id="rId7"/>
            </p:custDataLst>
          </p:nvPr>
        </p:nvSpPr>
        <p:spPr bwMode="auto">
          <a:xfrm flipH="1">
            <a:off x="7945859" y="1438124"/>
            <a:ext cx="3718373" cy="0"/>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chemeClr val="bg1"/>
              </a:solidFill>
              <a:effectLst/>
              <a:uLnTx/>
              <a:uFillTx/>
              <a:cs typeface="+mn-ea"/>
              <a:sym typeface="+mn-lt"/>
            </a:endParaRPr>
          </a:p>
        </p:txBody>
      </p:sp>
      <p:sp>
        <p:nvSpPr>
          <p:cNvPr id="38" name="WordArt 9"/>
          <p:cNvSpPr>
            <a:spLocks noChangeArrowheads="1" noChangeShapeType="1" noTextEdit="1"/>
          </p:cNvSpPr>
          <p:nvPr>
            <p:custDataLst>
              <p:tags r:id="rId8"/>
            </p:custDataLst>
          </p:nvPr>
        </p:nvSpPr>
        <p:spPr bwMode="gray">
          <a:xfrm rot="17984564">
            <a:off x="4155509" y="2390595"/>
            <a:ext cx="2443983" cy="202539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 b="0" i="0" u="none" strike="noStrike" kern="10" cap="none" spc="0" normalizeH="0" baseline="0" noProof="0" dirty="0">
              <a:ln w="6350">
                <a:noFill/>
                <a:round/>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矩形 42"/>
          <p:cNvSpPr/>
          <p:nvPr>
            <p:custDataLst>
              <p:tags r:id="rId9"/>
            </p:custDataLst>
          </p:nvPr>
        </p:nvSpPr>
        <p:spPr>
          <a:xfrm>
            <a:off x="659765" y="681355"/>
            <a:ext cx="4829810" cy="468630"/>
          </a:xfrm>
          <a:prstGeom prst="rect">
            <a:avLst/>
          </a:prstGeom>
        </p:spPr>
        <p:txBody>
          <a:bodyPr wrap="square">
            <a:noAutofit/>
          </a:bodyPr>
          <a:lstStyle/>
          <a:p>
            <a:pPr>
              <a:lnSpc>
                <a:spcPct val="150000"/>
              </a:lnSpc>
            </a:pPr>
            <a:endParaRPr lang="en-US" altLang="zh-CN" dirty="0">
              <a:solidFill>
                <a:schemeClr val="tx1">
                  <a:lumMod val="50000"/>
                  <a:lumOff val="50000"/>
                </a:schemeClr>
              </a:solidFill>
              <a:cs typeface="+mn-ea"/>
              <a:sym typeface="+mn-lt"/>
            </a:endParaRPr>
          </a:p>
        </p:txBody>
      </p:sp>
      <p:sp>
        <p:nvSpPr>
          <p:cNvPr id="44" name="矩形 43"/>
          <p:cNvSpPr/>
          <p:nvPr>
            <p:custDataLst>
              <p:tags r:id="rId10"/>
            </p:custDataLst>
          </p:nvPr>
        </p:nvSpPr>
        <p:spPr>
          <a:xfrm>
            <a:off x="7753849" y="643076"/>
            <a:ext cx="3910506" cy="506730"/>
          </a:xfrm>
          <a:prstGeom prst="rect">
            <a:avLst/>
          </a:prstGeom>
        </p:spPr>
        <p:txBody>
          <a:bodyPr wrap="square">
            <a:spAutoFit/>
          </a:bodyPr>
          <a:lstStyle/>
          <a:p>
            <a:pPr>
              <a:lnSpc>
                <a:spcPct val="150000"/>
              </a:lnSpc>
            </a:pPr>
            <a:r>
              <a:rPr lang="en-US" altLang="zh-CN" dirty="0">
                <a:solidFill>
                  <a:schemeClr val="tx1">
                    <a:lumMod val="50000"/>
                    <a:lumOff val="50000"/>
                  </a:schemeClr>
                </a:solidFill>
                <a:cs typeface="+mn-ea"/>
                <a:sym typeface="+mn-lt"/>
              </a:rPr>
              <a:t>Blake's Vision: Songs of Innocence</a:t>
            </a:r>
            <a:endParaRPr lang="en-US" altLang="zh-CN" dirty="0">
              <a:solidFill>
                <a:schemeClr val="tx1">
                  <a:lumMod val="50000"/>
                  <a:lumOff val="50000"/>
                </a:schemeClr>
              </a:solidFill>
              <a:cs typeface="+mn-ea"/>
              <a:sym typeface="+mn-lt"/>
            </a:endParaRPr>
          </a:p>
        </p:txBody>
      </p:sp>
      <p:sp>
        <p:nvSpPr>
          <p:cNvPr id="3" name="文本框 2"/>
          <p:cNvSpPr txBox="1"/>
          <p:nvPr/>
        </p:nvSpPr>
        <p:spPr>
          <a:xfrm>
            <a:off x="8157845" y="1534795"/>
            <a:ext cx="3603625" cy="4523105"/>
          </a:xfrm>
          <a:prstGeom prst="rect">
            <a:avLst/>
          </a:prstGeom>
          <a:noFill/>
        </p:spPr>
        <p:txBody>
          <a:bodyPr wrap="square" rtlCol="0">
            <a:spAutoFit/>
          </a:bodyPr>
          <a:p>
            <a:r>
              <a:rPr lang="en-US" altLang="zh-CN"/>
              <a:t>Blake's "Songs of Innocence," where "The Lamb" appears, reflects a world seen through the eyes of a child, before the corrupting influence of experience. It's a time of inherent goodness and divine connection, unspoiled by societal structures and industrialization. Understanding Blake's strong views on the corruption of the church and state helps one appreciate the poem's innocent, untarnished view of faith as a direct connection to the divine, outside the constraints of formal institutions.</a:t>
            </a:r>
            <a:endParaRPr lang="en-US" altLang="zh-CN"/>
          </a:p>
        </p:txBody>
      </p:sp>
      <p:sp>
        <p:nvSpPr>
          <p:cNvPr id="6" name="文本框 5"/>
          <p:cNvSpPr txBox="1"/>
          <p:nvPr/>
        </p:nvSpPr>
        <p:spPr>
          <a:xfrm>
            <a:off x="812800" y="1667510"/>
            <a:ext cx="2574290" cy="3969385"/>
          </a:xfrm>
          <a:prstGeom prst="rect">
            <a:avLst/>
          </a:prstGeom>
          <a:noFill/>
        </p:spPr>
        <p:txBody>
          <a:bodyPr wrap="square" rtlCol="0">
            <a:spAutoFit/>
          </a:bodyPr>
          <a:p>
            <a:r>
              <a:rPr lang="zh-CN" altLang="en-US"/>
              <a:t>布莱克的《天真无邪之歌》中出现了</a:t>
            </a:r>
            <a:r>
              <a:rPr lang="en-US" altLang="zh-CN"/>
              <a:t>“</a:t>
            </a:r>
            <a:r>
              <a:rPr lang="zh-CN" altLang="en-US"/>
              <a:t>羔羊</a:t>
            </a:r>
            <a:r>
              <a:rPr lang="en-US" altLang="zh-CN"/>
              <a:t>”</a:t>
            </a:r>
            <a:r>
              <a:rPr lang="zh-CN" altLang="en-US"/>
              <a:t>，反映了一个孩子眼中的世界，在经历的腐蚀影响之前。这是一个内在善良和神圣联系的时代，没有被社会结构和工业化所破坏。理解布莱克对教会和国家腐败的强烈看法，有助于人们欣赏这首诗中纯真、纯洁的信仰观，将信仰视为与神的直接联系，超越了正式制度的束缚</a:t>
            </a:r>
            <a:r>
              <a:rPr lang="en-US" altLang="zh-CN"/>
              <a:t>.</a:t>
            </a:r>
            <a:endParaRPr lang="en-US" altLang="zh-CN"/>
          </a:p>
        </p:txBody>
      </p:sp>
      <p:sp>
        <p:nvSpPr>
          <p:cNvPr id="9" name="Line 19"/>
          <p:cNvSpPr>
            <a:spLocks noChangeShapeType="1"/>
          </p:cNvSpPr>
          <p:nvPr>
            <p:custDataLst>
              <p:tags r:id="rId11"/>
            </p:custDataLst>
          </p:nvPr>
        </p:nvSpPr>
        <p:spPr bwMode="auto">
          <a:xfrm flipV="1">
            <a:off x="812800" y="5669915"/>
            <a:ext cx="2667000" cy="20320"/>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chemeClr val="bg1"/>
              </a:solidFill>
              <a:effectLst/>
              <a:uLnTx/>
              <a:uFillTx/>
              <a:cs typeface="+mn-ea"/>
              <a:sym typeface="+mn-lt"/>
            </a:endParaRPr>
          </a:p>
        </p:txBody>
      </p:sp>
      <p:pic>
        <p:nvPicPr>
          <p:cNvPr id="10" name="图片 9"/>
          <p:cNvPicPr>
            <a:picLocks noChangeAspect="1"/>
          </p:cNvPicPr>
          <p:nvPr/>
        </p:nvPicPr>
        <p:blipFill>
          <a:blip r:embed="rId12"/>
          <a:stretch>
            <a:fillRect/>
          </a:stretch>
        </p:blipFill>
        <p:spPr>
          <a:xfrm>
            <a:off x="4736465" y="2161540"/>
            <a:ext cx="2332355" cy="2981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087"/>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片 48"/>
          <p:cNvPicPr>
            <a:picLocks noChangeAspect="1"/>
          </p:cNvPicPr>
          <p:nvPr>
            <p:custDataLst>
              <p:tags r:id="rId3"/>
            </p:custDataLst>
          </p:nvPr>
        </p:nvPicPr>
        <p:blipFill rotWithShape="1">
          <a:blip r:embed="rId4"/>
          <a:srcRect l="40193" t="4369" r="18667" b="7310"/>
          <a:stretch>
            <a:fillRect/>
          </a:stretch>
        </p:blipFill>
        <p:spPr>
          <a:xfrm>
            <a:off x="3940917" y="1340928"/>
            <a:ext cx="2225812" cy="2906550"/>
          </a:xfrm>
          <a:custGeom>
            <a:avLst/>
            <a:gdLst>
              <a:gd name="connsiteX0" fmla="*/ 1075802 w 2225812"/>
              <a:gd name="connsiteY0" fmla="*/ 0 h 2906550"/>
              <a:gd name="connsiteX1" fmla="*/ 2225812 w 2225812"/>
              <a:gd name="connsiteY1" fmla="*/ 484866 h 2906550"/>
              <a:gd name="connsiteX2" fmla="*/ 1770047 w 2225812"/>
              <a:gd name="connsiteY2" fmla="*/ 1562350 h 2906550"/>
              <a:gd name="connsiteX3" fmla="*/ 1558281 w 2225812"/>
              <a:gd name="connsiteY3" fmla="*/ 1085751 h 2906550"/>
              <a:gd name="connsiteX4" fmla="*/ 780107 w 2225812"/>
              <a:gd name="connsiteY4" fmla="*/ 1823337 h 2906550"/>
              <a:gd name="connsiteX5" fmla="*/ 749284 w 2225812"/>
              <a:gd name="connsiteY5" fmla="*/ 2739270 h 2906550"/>
              <a:gd name="connsiteX6" fmla="*/ 98859 w 2225812"/>
              <a:gd name="connsiteY6" fmla="*/ 2906550 h 2906550"/>
              <a:gd name="connsiteX7" fmla="*/ 144040 w 2225812"/>
              <a:gd name="connsiteY7" fmla="*/ 1560528 h 2906550"/>
              <a:gd name="connsiteX8" fmla="*/ 1287568 w 2225812"/>
              <a:gd name="connsiteY8" fmla="*/ 476600 h 290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812" h="2906550">
                <a:moveTo>
                  <a:pt x="1075802" y="0"/>
                </a:moveTo>
                <a:lnTo>
                  <a:pt x="2225812" y="484866"/>
                </a:lnTo>
                <a:lnTo>
                  <a:pt x="1770047" y="1562350"/>
                </a:lnTo>
                <a:lnTo>
                  <a:pt x="1558281" y="1085751"/>
                </a:lnTo>
                <a:cubicBezTo>
                  <a:pt x="1201049" y="1217641"/>
                  <a:pt x="920644" y="1483201"/>
                  <a:pt x="780107" y="1823337"/>
                </a:cubicBezTo>
                <a:cubicBezTo>
                  <a:pt x="660912" y="2111823"/>
                  <a:pt x="650231" y="2434830"/>
                  <a:pt x="749284" y="2739270"/>
                </a:cubicBezTo>
                <a:lnTo>
                  <a:pt x="98859" y="2906550"/>
                </a:lnTo>
                <a:cubicBezTo>
                  <a:pt x="-47012" y="2458997"/>
                  <a:pt x="-31042" y="1984274"/>
                  <a:pt x="144040" y="1560528"/>
                </a:cubicBezTo>
                <a:cubicBezTo>
                  <a:pt x="350527" y="1060775"/>
                  <a:pt x="762622" y="670243"/>
                  <a:pt x="1287568" y="476600"/>
                </a:cubicBezTo>
                <a:close/>
              </a:path>
            </a:pathLst>
          </a:custGeom>
        </p:spPr>
      </p:pic>
      <p:pic>
        <p:nvPicPr>
          <p:cNvPr id="50" name="图片 49"/>
          <p:cNvPicPr>
            <a:picLocks noChangeAspect="1"/>
          </p:cNvPicPr>
          <p:nvPr>
            <p:custDataLst>
              <p:tags r:id="rId5"/>
            </p:custDataLst>
          </p:nvPr>
        </p:nvPicPr>
        <p:blipFill rotWithShape="1">
          <a:blip r:embed="rId4"/>
          <a:srcRect l="38867" t="31470" r="2844" b="23868"/>
          <a:stretch>
            <a:fillRect/>
          </a:stretch>
        </p:blipFill>
        <p:spPr>
          <a:xfrm>
            <a:off x="4195862" y="4200399"/>
            <a:ext cx="3153663" cy="1469760"/>
          </a:xfrm>
          <a:custGeom>
            <a:avLst/>
            <a:gdLst>
              <a:gd name="connsiteX0" fmla="*/ 1148854 w 3153663"/>
              <a:gd name="connsiteY0" fmla="*/ 0 h 1469760"/>
              <a:gd name="connsiteX1" fmla="*/ 831785 w 3153663"/>
              <a:gd name="connsiteY1" fmla="*/ 414684 h 1469760"/>
              <a:gd name="connsiteX2" fmla="*/ 1833745 w 3153663"/>
              <a:gd name="connsiteY2" fmla="*/ 766582 h 1469760"/>
              <a:gd name="connsiteX3" fmla="*/ 2687531 w 3153663"/>
              <a:gd name="connsiteY3" fmla="*/ 316175 h 1469760"/>
              <a:gd name="connsiteX4" fmla="*/ 3153663 w 3153663"/>
              <a:gd name="connsiteY4" fmla="*/ 800049 h 1469760"/>
              <a:gd name="connsiteX5" fmla="*/ 1898977 w 3153663"/>
              <a:gd name="connsiteY5" fmla="*/ 1461840 h 1469760"/>
              <a:gd name="connsiteX6" fmla="*/ 426557 w 3153663"/>
              <a:gd name="connsiteY6" fmla="*/ 944746 h 1469760"/>
              <a:gd name="connsiteX7" fmla="*/ 109488 w 3153663"/>
              <a:gd name="connsiteY7" fmla="*/ 1359430 h 1469760"/>
              <a:gd name="connsiteX8" fmla="*/ 0 w 3153663"/>
              <a:gd name="connsiteY8" fmla="*/ 97832 h 146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3663" h="1469760">
                <a:moveTo>
                  <a:pt x="1148854" y="0"/>
                </a:moveTo>
                <a:lnTo>
                  <a:pt x="831785" y="414684"/>
                </a:lnTo>
                <a:cubicBezTo>
                  <a:pt x="1111770" y="673559"/>
                  <a:pt x="1472622" y="800464"/>
                  <a:pt x="1833745" y="766582"/>
                </a:cubicBezTo>
                <a:cubicBezTo>
                  <a:pt x="2160571" y="735918"/>
                  <a:pt x="2463961" y="575754"/>
                  <a:pt x="2687531" y="316175"/>
                </a:cubicBezTo>
                <a:lnTo>
                  <a:pt x="3153663" y="800049"/>
                </a:lnTo>
                <a:cubicBezTo>
                  <a:pt x="2825147" y="1181459"/>
                  <a:pt x="2379313" y="1416773"/>
                  <a:pt x="1898977" y="1461840"/>
                </a:cubicBezTo>
                <a:cubicBezTo>
                  <a:pt x="1368389" y="1511622"/>
                  <a:pt x="837844" y="1325237"/>
                  <a:pt x="426557" y="944746"/>
                </a:cubicBezTo>
                <a:lnTo>
                  <a:pt x="109488" y="1359430"/>
                </a:lnTo>
                <a:lnTo>
                  <a:pt x="0" y="97832"/>
                </a:lnTo>
                <a:close/>
              </a:path>
            </a:pathLst>
          </a:custGeom>
        </p:spPr>
      </p:pic>
      <p:pic>
        <p:nvPicPr>
          <p:cNvPr id="51" name="图片 50"/>
          <p:cNvPicPr>
            <a:picLocks noChangeAspect="1"/>
          </p:cNvPicPr>
          <p:nvPr>
            <p:custDataLst>
              <p:tags r:id="rId6"/>
            </p:custDataLst>
          </p:nvPr>
        </p:nvPicPr>
        <p:blipFill rotWithShape="1">
          <a:blip r:embed="rId4"/>
          <a:srcRect l="11630" t="4006" r="46577" b="2486"/>
          <a:stretch>
            <a:fillRect/>
          </a:stretch>
        </p:blipFill>
        <p:spPr>
          <a:xfrm>
            <a:off x="6101230" y="1726500"/>
            <a:ext cx="2261121" cy="3077263"/>
          </a:xfrm>
          <a:custGeom>
            <a:avLst/>
            <a:gdLst>
              <a:gd name="connsiteX0" fmla="*/ 155115 w 2261121"/>
              <a:gd name="connsiteY0" fmla="*/ 0 h 3077263"/>
              <a:gd name="connsiteX1" fmla="*/ 1384674 w 2261121"/>
              <a:gd name="connsiteY1" fmla="*/ 737118 h 3077263"/>
              <a:gd name="connsiteX2" fmla="*/ 1742851 w 2261121"/>
              <a:gd name="connsiteY2" fmla="*/ 2271779 h 3077263"/>
              <a:gd name="connsiteX3" fmla="*/ 2261121 w 2261121"/>
              <a:gd name="connsiteY3" fmla="*/ 2329921 h 3077263"/>
              <a:gd name="connsiteX4" fmla="*/ 1262003 w 2261121"/>
              <a:gd name="connsiteY4" fmla="*/ 3077263 h 3077263"/>
              <a:gd name="connsiteX5" fmla="*/ 562144 w 2261121"/>
              <a:gd name="connsiteY5" fmla="*/ 2139368 h 3077263"/>
              <a:gd name="connsiteX6" fmla="*/ 1080414 w 2261121"/>
              <a:gd name="connsiteY6" fmla="*/ 2197510 h 3077263"/>
              <a:gd name="connsiteX7" fmla="*/ 836700 w 2261121"/>
              <a:gd name="connsiteY7" fmla="*/ 1153184 h 3077263"/>
              <a:gd name="connsiteX8" fmla="*/ 0 w 2261121"/>
              <a:gd name="connsiteY8" fmla="*/ 651591 h 307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1121" h="3077263">
                <a:moveTo>
                  <a:pt x="155115" y="0"/>
                </a:moveTo>
                <a:cubicBezTo>
                  <a:pt x="651750" y="85367"/>
                  <a:pt x="1088684" y="347288"/>
                  <a:pt x="1384674" y="737118"/>
                </a:cubicBezTo>
                <a:cubicBezTo>
                  <a:pt x="1711756" y="1167896"/>
                  <a:pt x="1840759" y="1720902"/>
                  <a:pt x="1742851" y="2271779"/>
                </a:cubicBezTo>
                <a:lnTo>
                  <a:pt x="2261121" y="2329921"/>
                </a:lnTo>
                <a:lnTo>
                  <a:pt x="1262003" y="3077263"/>
                </a:lnTo>
                <a:lnTo>
                  <a:pt x="562144" y="2139368"/>
                </a:lnTo>
                <a:lnTo>
                  <a:pt x="1080414" y="2197510"/>
                </a:lnTo>
                <a:cubicBezTo>
                  <a:pt x="1146944" y="1822574"/>
                  <a:pt x="1059314" y="1446375"/>
                  <a:pt x="836700" y="1153184"/>
                </a:cubicBezTo>
                <a:cubicBezTo>
                  <a:pt x="635228" y="887838"/>
                  <a:pt x="337758" y="709700"/>
                  <a:pt x="0" y="651591"/>
                </a:cubicBezTo>
                <a:close/>
              </a:path>
            </a:pathLst>
          </a:cu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01</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 name="Line 19"/>
          <p:cNvSpPr>
            <a:spLocks noChangeShapeType="1"/>
          </p:cNvSpPr>
          <p:nvPr>
            <p:custDataLst>
              <p:tags r:id="rId7"/>
            </p:custDataLst>
          </p:nvPr>
        </p:nvSpPr>
        <p:spPr bwMode="auto">
          <a:xfrm flipH="1">
            <a:off x="7945859" y="5780889"/>
            <a:ext cx="3718373" cy="0"/>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chemeClr val="bg1"/>
              </a:solidFill>
              <a:effectLst/>
              <a:uLnTx/>
              <a:uFillTx/>
              <a:cs typeface="+mn-ea"/>
              <a:sym typeface="+mn-lt"/>
            </a:endParaRPr>
          </a:p>
        </p:txBody>
      </p:sp>
      <p:sp>
        <p:nvSpPr>
          <p:cNvPr id="38" name="WordArt 9"/>
          <p:cNvSpPr>
            <a:spLocks noChangeArrowheads="1" noChangeShapeType="1" noTextEdit="1"/>
          </p:cNvSpPr>
          <p:nvPr>
            <p:custDataLst>
              <p:tags r:id="rId8"/>
            </p:custDataLst>
          </p:nvPr>
        </p:nvSpPr>
        <p:spPr bwMode="gray">
          <a:xfrm rot="17984564">
            <a:off x="4155509" y="2390595"/>
            <a:ext cx="2443983" cy="202539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400" b="0" i="0" u="none" strike="noStrike" kern="10" cap="none" spc="0" normalizeH="0" baseline="0" noProof="0" dirty="0">
              <a:ln w="6350">
                <a:noFill/>
                <a:round/>
              </a:ln>
              <a:solidFill>
                <a:schemeClr val="bg1">
                  <a:lumMod val="50000"/>
                </a:scheme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矩形 42"/>
          <p:cNvSpPr/>
          <p:nvPr>
            <p:custDataLst>
              <p:tags r:id="rId9"/>
            </p:custDataLst>
          </p:nvPr>
        </p:nvSpPr>
        <p:spPr>
          <a:xfrm>
            <a:off x="659765" y="681355"/>
            <a:ext cx="4829810" cy="468630"/>
          </a:xfrm>
          <a:prstGeom prst="rect">
            <a:avLst/>
          </a:prstGeom>
        </p:spPr>
        <p:txBody>
          <a:bodyPr wrap="square">
            <a:noAutofit/>
          </a:bodyPr>
          <a:lstStyle/>
          <a:p>
            <a:pPr>
              <a:lnSpc>
                <a:spcPct val="150000"/>
              </a:lnSpc>
            </a:pPr>
            <a:endParaRPr lang="en-US" altLang="zh-CN" dirty="0">
              <a:solidFill>
                <a:schemeClr val="tx1">
                  <a:lumMod val="50000"/>
                  <a:lumOff val="50000"/>
                </a:schemeClr>
              </a:solidFill>
              <a:cs typeface="+mn-ea"/>
              <a:sym typeface="+mn-lt"/>
            </a:endParaRPr>
          </a:p>
        </p:txBody>
      </p:sp>
      <p:sp>
        <p:nvSpPr>
          <p:cNvPr id="44" name="矩形 43"/>
          <p:cNvSpPr/>
          <p:nvPr>
            <p:custDataLst>
              <p:tags r:id="rId10"/>
            </p:custDataLst>
          </p:nvPr>
        </p:nvSpPr>
        <p:spPr>
          <a:xfrm>
            <a:off x="555625" y="680720"/>
            <a:ext cx="4016375" cy="535305"/>
          </a:xfrm>
          <a:prstGeom prst="rect">
            <a:avLst/>
          </a:prstGeom>
        </p:spPr>
        <p:txBody>
          <a:bodyPr wrap="square">
            <a:noAutofit/>
          </a:bodyPr>
          <a:lstStyle/>
          <a:p>
            <a:pPr>
              <a:lnSpc>
                <a:spcPct val="150000"/>
              </a:lnSpc>
            </a:pPr>
            <a:r>
              <a:rPr lang="en-US" altLang="zh-CN" dirty="0">
                <a:solidFill>
                  <a:schemeClr val="tx1">
                    <a:lumMod val="50000"/>
                    <a:lumOff val="50000"/>
                  </a:schemeClr>
                </a:solidFill>
                <a:cs typeface="+mn-ea"/>
                <a:sym typeface="+mn-lt"/>
              </a:rPr>
              <a:t>The Divinity of Creation and Innocence</a:t>
            </a:r>
            <a:endParaRPr lang="en-US" altLang="zh-CN" dirty="0">
              <a:solidFill>
                <a:schemeClr val="tx1">
                  <a:lumMod val="50000"/>
                  <a:lumOff val="50000"/>
                </a:schemeClr>
              </a:solidFill>
              <a:cs typeface="+mn-ea"/>
              <a:sym typeface="+mn-lt"/>
            </a:endParaRPr>
          </a:p>
        </p:txBody>
      </p:sp>
      <p:sp>
        <p:nvSpPr>
          <p:cNvPr id="3" name="文本框 2"/>
          <p:cNvSpPr txBox="1"/>
          <p:nvPr/>
        </p:nvSpPr>
        <p:spPr>
          <a:xfrm>
            <a:off x="8157845" y="1534795"/>
            <a:ext cx="3603625" cy="4246245"/>
          </a:xfrm>
          <a:prstGeom prst="rect">
            <a:avLst/>
          </a:prstGeom>
          <a:noFill/>
        </p:spPr>
        <p:txBody>
          <a:bodyPr wrap="square" rtlCol="0">
            <a:spAutoFit/>
          </a:bodyPr>
          <a:p>
            <a:r>
              <a:rPr lang="zh-CN" altLang="en-US"/>
              <a:t>《羔羊》探讨的一个主要主题是创造的内在神性。这首诗精心地列出了赋予羔羊的礼物：</a:t>
            </a:r>
            <a:r>
              <a:rPr lang="en-US" altLang="zh-CN"/>
              <a:t>“</a:t>
            </a:r>
            <a:r>
              <a:rPr lang="zh-CN" altLang="en-US"/>
              <a:t>生命</a:t>
            </a:r>
            <a:r>
              <a:rPr lang="en-US" altLang="zh-CN"/>
              <a:t>”</a:t>
            </a:r>
            <a:r>
              <a:rPr lang="zh-CN" altLang="en-US"/>
              <a:t>、</a:t>
            </a:r>
            <a:r>
              <a:rPr lang="en-US" altLang="zh-CN"/>
              <a:t>“</a:t>
            </a:r>
            <a:r>
              <a:rPr lang="zh-CN" altLang="en-US"/>
              <a:t>快乐的衣服</a:t>
            </a:r>
            <a:r>
              <a:rPr lang="en-US" altLang="zh-CN"/>
              <a:t>”</a:t>
            </a:r>
            <a:r>
              <a:rPr lang="zh-CN" altLang="en-US"/>
              <a:t>、</a:t>
            </a:r>
            <a:r>
              <a:rPr lang="en-US" altLang="zh-CN"/>
              <a:t>“</a:t>
            </a:r>
            <a:r>
              <a:rPr lang="zh-CN" altLang="en-US"/>
              <a:t>温柔的声音</a:t>
            </a:r>
            <a:r>
              <a:rPr lang="en-US" altLang="zh-CN"/>
              <a:t>”</a:t>
            </a:r>
            <a:r>
              <a:rPr lang="zh-CN" altLang="en-US"/>
              <a:t>。这些祝福被呈现为仁慈造物主的直接行为。另一个中心主题是纯真本身。羔羊象征着纯洁、温柔和与上帝的自然联系。说话的人，一个孩子，也分享着这种纯真。最后，这首诗触及了神圣化身的主题，将羔羊与耶稣基督联系起来，耶稣基督也被称为上帝的羔羊，他以孩子的形式出现。这种联系强调了神可以在最简单和最纯真的形式中被发现的想法。</a:t>
            </a:r>
            <a:endParaRPr lang="zh-CN" altLang="en-US"/>
          </a:p>
        </p:txBody>
      </p:sp>
      <p:sp>
        <p:nvSpPr>
          <p:cNvPr id="6" name="文本框 5"/>
          <p:cNvSpPr txBox="1"/>
          <p:nvPr/>
        </p:nvSpPr>
        <p:spPr>
          <a:xfrm>
            <a:off x="391795" y="1272540"/>
            <a:ext cx="4344035" cy="5126990"/>
          </a:xfrm>
          <a:prstGeom prst="rect">
            <a:avLst/>
          </a:prstGeom>
          <a:noFill/>
        </p:spPr>
        <p:txBody>
          <a:bodyPr wrap="square" rtlCol="0">
            <a:noAutofit/>
          </a:bodyPr>
          <a:p>
            <a:r>
              <a:rPr lang="en-US" altLang="zh-CN"/>
              <a:t>One primary theme explored in "The Lamb" is the</a:t>
            </a:r>
            <a:r>
              <a:rPr lang="" altLang="en-US"/>
              <a:t> </a:t>
            </a:r>
            <a:r>
              <a:rPr lang="en-US" altLang="zh-CN"/>
              <a:t>inherent divinity of creation. The poem meticulously lists the gifts bestowed upon the lamb: "life," "clothing of delight," a "tender voice." These blessings are presented as direct acts of a benevolent creator. Another central theme is</a:t>
            </a:r>
            <a:r>
              <a:rPr lang="" altLang="en-US"/>
              <a:t> </a:t>
            </a:r>
            <a:r>
              <a:rPr lang="en-US" altLang="zh-CN"/>
              <a:t>innocence</a:t>
            </a:r>
            <a:r>
              <a:rPr lang="" altLang="en-US"/>
              <a:t> </a:t>
            </a:r>
            <a:r>
              <a:rPr lang="en-US" altLang="zh-CN"/>
              <a:t>itself. The lamb embodies purity, gentleness, and a natural connection to God. The speaker, a child, also shares in this innocence. Finally, the poem touches upon the theme of</a:t>
            </a:r>
            <a:r>
              <a:rPr lang="" altLang="en-US"/>
              <a:t> </a:t>
            </a:r>
            <a:r>
              <a:rPr lang="en-US" altLang="zh-CN"/>
              <a:t>divine incarnation, linking the lamb to Jesus Christ, who is also referred to as the Lamb of God, and who took on the form of a child. This connection emphasizes the idea that divinity can be found in the simplest and most innocent forms.</a:t>
            </a:r>
            <a:endParaRPr lang="en-US" altLang="zh-CN"/>
          </a:p>
        </p:txBody>
      </p:sp>
      <p:sp>
        <p:nvSpPr>
          <p:cNvPr id="9" name="Line 19"/>
          <p:cNvSpPr>
            <a:spLocks noChangeShapeType="1"/>
          </p:cNvSpPr>
          <p:nvPr>
            <p:custDataLst>
              <p:tags r:id="rId11"/>
            </p:custDataLst>
          </p:nvPr>
        </p:nvSpPr>
        <p:spPr bwMode="auto">
          <a:xfrm flipV="1">
            <a:off x="555625" y="1273175"/>
            <a:ext cx="3810000" cy="10795"/>
          </a:xfrm>
          <a:prstGeom prst="line">
            <a:avLst/>
          </a:prstGeom>
          <a:noFill/>
          <a:ln w="19050">
            <a:solidFill>
              <a:srgbClr val="B8E0CD"/>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solidFill>
                  <a:srgbClr val="213F01"/>
                </a:solidFill>
              </a:ln>
              <a:solidFill>
                <a:schemeClr val="bg1"/>
              </a:solidFill>
              <a:effectLst/>
              <a:uLnTx/>
              <a:uFillTx/>
              <a:cs typeface="+mn-ea"/>
              <a:sym typeface="+mn-lt"/>
            </a:endParaRPr>
          </a:p>
        </p:txBody>
      </p:sp>
      <p:pic>
        <p:nvPicPr>
          <p:cNvPr id="5" name="图片 4"/>
          <p:cNvPicPr>
            <a:picLocks noChangeAspect="1"/>
          </p:cNvPicPr>
          <p:nvPr/>
        </p:nvPicPr>
        <p:blipFill>
          <a:blip r:embed="rId12"/>
          <a:stretch>
            <a:fillRect/>
          </a:stretch>
        </p:blipFill>
        <p:spPr>
          <a:xfrm>
            <a:off x="4735830" y="2199640"/>
            <a:ext cx="3272790" cy="3272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33" name="圆角矩形 4"/>
          <p:cNvSpPr/>
          <p:nvPr/>
        </p:nvSpPr>
        <p:spPr>
          <a:xfrm>
            <a:off x="5017730" y="2507862"/>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02</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4258293" y="3100917"/>
            <a:ext cx="3675415" cy="681990"/>
          </a:xfrm>
          <a:prstGeom prst="rect">
            <a:avLst/>
          </a:prstGeom>
          <a:noFill/>
        </p:spPr>
        <p:txBody>
          <a:bodyPr wrap="square" rtlCol="0">
            <a:spAutoFit/>
          </a:bodyPr>
          <a:lstStyle/>
          <a:p>
            <a:pPr algn="ctr" latinLnBrk="1">
              <a:lnSpc>
                <a:spcPct val="120000"/>
              </a:lnSpc>
              <a:defRPr/>
            </a:pPr>
            <a:r>
              <a:rPr kumimoji="1" lang="en-US" altLang="ko-KR"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Analysis</a:t>
            </a:r>
            <a:endParaRPr kumimoji="1" lang="en-US" altLang="ko-KR" sz="3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4600522" y="3734104"/>
            <a:ext cx="2990958" cy="521970"/>
          </a:xfrm>
          <a:prstGeom prst="rect">
            <a:avLst/>
          </a:prstGeom>
        </p:spPr>
        <p:txBody>
          <a:bodyPr wrap="square">
            <a:spAutoFit/>
          </a:bodyPr>
          <a:lstStyle/>
          <a:p>
            <a:pPr algn="dist"/>
            <a:r>
              <a:rPr lang="en-US" altLang="zh-CN" sz="1400" spc="600" dirty="0">
                <a:solidFill>
                  <a:schemeClr val="tx1">
                    <a:lumMod val="50000"/>
                    <a:lumOff val="50000"/>
                  </a:schemeClr>
                </a:solidFill>
                <a:cs typeface="+mn-ea"/>
                <a:sym typeface="+mn-lt"/>
              </a:rPr>
              <a:t>THE LAMB</a:t>
            </a:r>
            <a:endParaRPr lang="en-US" altLang="zh-CN" sz="1400" spc="600" dirty="0">
              <a:solidFill>
                <a:schemeClr val="tx1">
                  <a:lumMod val="50000"/>
                  <a:lumOff val="50000"/>
                </a:schemeClr>
              </a:solidFill>
              <a:cs typeface="+mn-ea"/>
              <a:sym typeface="+mn-lt"/>
            </a:endParaRPr>
          </a:p>
          <a:p>
            <a:pPr algn="dist"/>
            <a:endParaRPr lang="zh-CN" altLang="en-US" sz="1400" spc="600" dirty="0">
              <a:solidFill>
                <a:schemeClr val="tx1">
                  <a:lumMod val="50000"/>
                  <a:lumOff val="50000"/>
                </a:schemeClr>
              </a:solidFill>
              <a:cs typeface="+mn-ea"/>
              <a:sym typeface="+mn-lt"/>
            </a:endParaRPr>
          </a:p>
        </p:txBody>
      </p:sp>
      <p:sp>
        <p:nvSpPr>
          <p:cNvPr id="36" name="Text Placeholder 4"/>
          <p:cNvSpPr txBox="1"/>
          <p:nvPr/>
        </p:nvSpPr>
        <p:spPr>
          <a:xfrm>
            <a:off x="2844433" y="4110894"/>
            <a:ext cx="6503136" cy="553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ClrTx/>
              <a:buSzTx/>
              <a:buFontTx/>
              <a:buNone/>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analyse the poem's form and meaning with emphasis put on speaker and tone</a:t>
            </a:r>
            <a:endParaRPr lang="id-ID" sz="14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p:cNvPicPr>
            <a:picLocks noChangeAspect="1"/>
          </p:cNvPicPr>
          <p:nvPr/>
        </p:nvPicPr>
        <p:blipFill rotWithShape="1">
          <a:blip r:embed="rId1">
            <a:extLst>
              <a:ext uri="{96DAC541-7B7A-43D3-8B79-37D633B846F1}">
                <asvg:svgBlip xmlns:asvg="http://schemas.microsoft.com/office/drawing/2016/SVG/main" r:embed="rId2"/>
              </a:ext>
            </a:extLst>
          </a:blip>
          <a:srcRect l="2179" t="1524" r="1363" b="3276"/>
          <a:stretch>
            <a:fillRect/>
          </a:stretch>
        </p:blipFill>
        <p:spPr>
          <a:xfrm>
            <a:off x="0" y="0"/>
            <a:ext cx="12192000" cy="6859478"/>
          </a:xfrm>
          <a:prstGeom prst="rect">
            <a:avLst/>
          </a:prstGeom>
        </p:spPr>
      </p:pic>
      <p:sp>
        <p:nvSpPr>
          <p:cNvPr id="7" name="矩形 6"/>
          <p:cNvSpPr/>
          <p:nvPr/>
        </p:nvSpPr>
        <p:spPr>
          <a:xfrm>
            <a:off x="231913" y="208722"/>
            <a:ext cx="11728174" cy="644055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p:cNvPicPr>
            <a:picLocks noChangeAspect="1"/>
          </p:cNvPicPr>
          <p:nvPr>
            <p:custDataLst>
              <p:tags r:id="rId3"/>
            </p:custDataLst>
          </p:nvPr>
        </p:nvPicPr>
        <p:blipFill rotWithShape="1">
          <a:blip r:embed="rId4"/>
          <a:srcRect l="2412" t="2646" r="1880" b="2340"/>
          <a:stretch>
            <a:fillRect/>
          </a:stretch>
        </p:blipFill>
        <p:spPr>
          <a:xfrm>
            <a:off x="1434600" y="1197032"/>
            <a:ext cx="4545020" cy="2078180"/>
          </a:xfrm>
          <a:prstGeom prst="rect">
            <a:avLst/>
          </a:prstGeom>
        </p:spPr>
      </p:pic>
      <p:pic>
        <p:nvPicPr>
          <p:cNvPr id="16" name="图片 15"/>
          <p:cNvPicPr>
            <a:picLocks noChangeAspect="1"/>
          </p:cNvPicPr>
          <p:nvPr>
            <p:custDataLst>
              <p:tags r:id="rId5"/>
            </p:custDataLst>
          </p:nvPr>
        </p:nvPicPr>
        <p:blipFill rotWithShape="1">
          <a:blip r:embed="rId4"/>
          <a:srcRect l="2412" t="2646" r="1880" b="2340"/>
          <a:stretch>
            <a:fillRect/>
          </a:stretch>
        </p:blipFill>
        <p:spPr>
          <a:xfrm>
            <a:off x="6228483" y="3492614"/>
            <a:ext cx="4545019" cy="2078180"/>
          </a:xfrm>
          <a:prstGeom prst="rect">
            <a:avLst/>
          </a:prstGeom>
        </p:spPr>
      </p:pic>
      <p:sp>
        <p:nvSpPr>
          <p:cNvPr id="8" name="圆角矩形 4"/>
          <p:cNvSpPr/>
          <p:nvPr/>
        </p:nvSpPr>
        <p:spPr>
          <a:xfrm>
            <a:off x="391941" y="342885"/>
            <a:ext cx="2156540" cy="432530"/>
          </a:xfrm>
          <a:prstGeom prst="roundRect">
            <a:avLst>
              <a:gd name="adj" fmla="val 50000"/>
            </a:avLst>
          </a:prstGeom>
          <a:solidFill>
            <a:srgbClr val="C5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Part  02</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 name="矩形 8"/>
          <p:cNvSpPr/>
          <p:nvPr>
            <p:custDataLst>
              <p:tags r:id="rId6"/>
            </p:custDataLst>
          </p:nvPr>
        </p:nvSpPr>
        <p:spPr>
          <a:xfrm>
            <a:off x="6140450" y="3721735"/>
            <a:ext cx="4719320" cy="1619885"/>
          </a:xfrm>
          <a:prstGeom prst="rect">
            <a:avLst/>
          </a:prstGeom>
        </p:spPr>
        <p:txBody>
          <a:bodyPr wrap="square">
            <a:noAutofit/>
          </a:bodyPr>
          <a:lstStyle/>
          <a:p>
            <a:pPr algn="ctr">
              <a:lnSpc>
                <a:spcPct val="150000"/>
              </a:lnSpc>
            </a:pPr>
            <a:r>
              <a:rPr lang="en-US" altLang="zh-CN" sz="1600" dirty="0">
                <a:solidFill>
                  <a:schemeClr val="tx1"/>
                </a:solidFill>
                <a:uFillTx/>
                <a:cs typeface="+mn-ea"/>
                <a:sym typeface="+mn-lt"/>
              </a:rPr>
              <a:t>Primarily written in trochaic tetrameter (lines start with a stressed syllable followed by an unstressed one, e.g., "LIT-tle LAMB, who MADE thee?"). This meter mimics a soft, steady beat—like a parent’s gentle voice when speaking to a child.</a:t>
            </a:r>
            <a:endParaRPr lang="en-US" altLang="zh-CN" sz="1600" dirty="0">
              <a:solidFill>
                <a:schemeClr val="tx1"/>
              </a:solidFill>
              <a:uFillTx/>
              <a:cs typeface="+mn-ea"/>
              <a:sym typeface="+mn-lt"/>
            </a:endParaRPr>
          </a:p>
        </p:txBody>
      </p:sp>
      <p:sp>
        <p:nvSpPr>
          <p:cNvPr id="10" name="11"/>
          <p:cNvSpPr txBox="1"/>
          <p:nvPr>
            <p:custDataLst>
              <p:tags r:id="rId7"/>
            </p:custDataLst>
          </p:nvPr>
        </p:nvSpPr>
        <p:spPr>
          <a:xfrm flipH="1">
            <a:off x="6859692" y="3492518"/>
            <a:ext cx="3013972" cy="368300"/>
          </a:xfrm>
          <a:prstGeom prst="rect">
            <a:avLst/>
          </a:prstGeom>
          <a:noFill/>
        </p:spPr>
        <p:txBody>
          <a:bodyPr wrap="square" rtlCol="0">
            <a:spAutoFit/>
          </a:bodyPr>
          <a:lstStyle>
            <a:defPPr>
              <a:defRPr lang="zh-CN"/>
            </a:defPPr>
            <a:lvl1pPr algn="ctr">
              <a:defRPr sz="1600" b="1">
                <a:solidFill>
                  <a:schemeClr val="bg1"/>
                </a:solidFill>
                <a:latin typeface="微软雅黑" panose="020B0503020204020204" pitchFamily="34" charset="-122"/>
                <a:ea typeface="微软雅黑" panose="020B0503020204020204" pitchFamily="34" charset="-122"/>
              </a:defRPr>
            </a:lvl1pPr>
          </a:lstStyle>
          <a:p>
            <a:r>
              <a:rPr lang="en-US" altLang="zh-CN" sz="1800" dirty="0">
                <a:solidFill>
                  <a:schemeClr val="bg1">
                    <a:lumMod val="50000"/>
                  </a:schemeClr>
                </a:solidFill>
                <a:cs typeface="+mn-ea"/>
                <a:sym typeface="+mn-lt"/>
              </a:rPr>
              <a:t>3.Meter</a:t>
            </a:r>
            <a:endParaRPr lang="en-US" altLang="zh-CN" sz="1800" dirty="0">
              <a:solidFill>
                <a:schemeClr val="bg1">
                  <a:lumMod val="50000"/>
                </a:schemeClr>
              </a:solidFill>
              <a:cs typeface="+mn-ea"/>
              <a:sym typeface="+mn-lt"/>
            </a:endParaRPr>
          </a:p>
        </p:txBody>
      </p:sp>
      <p:sp>
        <p:nvSpPr>
          <p:cNvPr id="11" name="矩形 10"/>
          <p:cNvSpPr/>
          <p:nvPr>
            <p:custDataLst>
              <p:tags r:id="rId8"/>
            </p:custDataLst>
          </p:nvPr>
        </p:nvSpPr>
        <p:spPr>
          <a:xfrm>
            <a:off x="1434465" y="1565275"/>
            <a:ext cx="4545330" cy="1709420"/>
          </a:xfrm>
          <a:prstGeom prst="rect">
            <a:avLst/>
          </a:prstGeom>
        </p:spPr>
        <p:txBody>
          <a:bodyPr wrap="square">
            <a:noAutofit/>
          </a:bodyPr>
          <a:lstStyle/>
          <a:p>
            <a:pPr algn="ctr">
              <a:lnSpc>
                <a:spcPct val="150000"/>
              </a:lnSpc>
            </a:pPr>
            <a:r>
              <a:rPr lang="en-US" altLang="zh-CN" sz="1600" dirty="0">
                <a:solidFill>
                  <a:schemeClr val="tx1"/>
                </a:solidFill>
                <a:uFillTx/>
                <a:cs typeface="+mn-ea"/>
                <a:sym typeface="+mn-lt"/>
              </a:rPr>
              <a:t>The poem consists of two 10-line stanzas (decets), with a consistent line length (short, 6-8 syllables per line). This symmetry creates a gentle, rhythmic flow, similar to a nursery rhyme or lullaby.</a:t>
            </a:r>
            <a:endParaRPr lang="en-US" altLang="zh-CN" sz="1600" dirty="0">
              <a:solidFill>
                <a:schemeClr val="tx1"/>
              </a:solidFill>
              <a:uFillTx/>
              <a:cs typeface="+mn-ea"/>
              <a:sym typeface="+mn-lt"/>
            </a:endParaRPr>
          </a:p>
        </p:txBody>
      </p:sp>
      <p:sp>
        <p:nvSpPr>
          <p:cNvPr id="12" name="11"/>
          <p:cNvSpPr txBox="1"/>
          <p:nvPr>
            <p:custDataLst>
              <p:tags r:id="rId9"/>
            </p:custDataLst>
          </p:nvPr>
        </p:nvSpPr>
        <p:spPr>
          <a:xfrm flipH="1">
            <a:off x="1677670" y="1196975"/>
            <a:ext cx="3783330" cy="368300"/>
          </a:xfrm>
          <a:prstGeom prst="rect">
            <a:avLst/>
          </a:prstGeom>
          <a:noFill/>
        </p:spPr>
        <p:txBody>
          <a:bodyPr wrap="square" rtlCol="0">
            <a:spAutoFit/>
          </a:bodyPr>
          <a:lstStyle>
            <a:defPPr>
              <a:defRPr lang="zh-CN"/>
            </a:defPPr>
            <a:lvl1pPr algn="ctr">
              <a:defRPr sz="1600" b="1">
                <a:solidFill>
                  <a:schemeClr val="bg1"/>
                </a:solidFill>
                <a:latin typeface="微软雅黑" panose="020B0503020204020204" pitchFamily="34" charset="-122"/>
                <a:ea typeface="微软雅黑" panose="020B0503020204020204" pitchFamily="34" charset="-122"/>
              </a:defRPr>
            </a:lvl1pPr>
          </a:lstStyle>
          <a:p>
            <a:r>
              <a:rPr lang="en-US" altLang="zh-CN" sz="1800" dirty="0">
                <a:solidFill>
                  <a:schemeClr val="bg1">
                    <a:lumMod val="50000"/>
                  </a:schemeClr>
                </a:solidFill>
                <a:cs typeface="+mn-ea"/>
                <a:sym typeface="+mn-lt"/>
              </a:rPr>
              <a:t>1.Stanza &amp; Line Structure</a:t>
            </a:r>
            <a:endParaRPr lang="en-US" altLang="zh-CN" sz="1800" dirty="0">
              <a:solidFill>
                <a:schemeClr val="bg1">
                  <a:lumMod val="50000"/>
                </a:schemeClr>
              </a:solidFill>
              <a:cs typeface="+mn-ea"/>
              <a:sym typeface="+mn-lt"/>
            </a:endParaRPr>
          </a:p>
        </p:txBody>
      </p:sp>
      <p:pic>
        <p:nvPicPr>
          <p:cNvPr id="2" name="图片 1"/>
          <p:cNvPicPr>
            <a:picLocks noChangeAspect="1"/>
          </p:cNvPicPr>
          <p:nvPr>
            <p:custDataLst>
              <p:tags r:id="rId10"/>
            </p:custDataLst>
          </p:nvPr>
        </p:nvPicPr>
        <p:blipFill rotWithShape="1">
          <a:blip r:embed="rId4"/>
          <a:srcRect l="2412" t="2646" r="1880" b="2340"/>
          <a:stretch>
            <a:fillRect/>
          </a:stretch>
        </p:blipFill>
        <p:spPr>
          <a:xfrm>
            <a:off x="6227848" y="1197089"/>
            <a:ext cx="4545019" cy="2078180"/>
          </a:xfrm>
          <a:prstGeom prst="rect">
            <a:avLst/>
          </a:prstGeom>
        </p:spPr>
      </p:pic>
      <p:sp>
        <p:nvSpPr>
          <p:cNvPr id="3" name="11"/>
          <p:cNvSpPr txBox="1"/>
          <p:nvPr>
            <p:custDataLst>
              <p:tags r:id="rId11"/>
            </p:custDataLst>
          </p:nvPr>
        </p:nvSpPr>
        <p:spPr>
          <a:xfrm flipH="1">
            <a:off x="6553200" y="1196975"/>
            <a:ext cx="3783330" cy="368300"/>
          </a:xfrm>
          <a:prstGeom prst="rect">
            <a:avLst/>
          </a:prstGeom>
          <a:noFill/>
        </p:spPr>
        <p:txBody>
          <a:bodyPr wrap="square" rtlCol="0">
            <a:spAutoFit/>
          </a:bodyPr>
          <a:lstStyle>
            <a:defPPr>
              <a:defRPr lang="zh-CN"/>
            </a:defPPr>
            <a:lvl1pPr algn="ctr">
              <a:defRPr sz="1600" b="1">
                <a:solidFill>
                  <a:schemeClr val="bg1"/>
                </a:solidFill>
                <a:latin typeface="微软雅黑" panose="020B0503020204020204" pitchFamily="34" charset="-122"/>
                <a:ea typeface="微软雅黑" panose="020B0503020204020204" pitchFamily="34" charset="-122"/>
              </a:defRPr>
            </a:lvl1pPr>
          </a:lstStyle>
          <a:p>
            <a:r>
              <a:rPr lang="en-US" altLang="zh-CN" sz="1800" dirty="0">
                <a:solidFill>
                  <a:schemeClr val="bg1">
                    <a:lumMod val="50000"/>
                  </a:schemeClr>
                </a:solidFill>
                <a:cs typeface="+mn-ea"/>
                <a:sym typeface="+mn-lt"/>
              </a:rPr>
              <a:t>2.Rhyme Scheme</a:t>
            </a:r>
            <a:endParaRPr lang="en-US" altLang="zh-CN" sz="1800" dirty="0">
              <a:solidFill>
                <a:schemeClr val="bg1">
                  <a:lumMod val="50000"/>
                </a:schemeClr>
              </a:solidFill>
              <a:cs typeface="+mn-ea"/>
              <a:sym typeface="+mn-lt"/>
            </a:endParaRPr>
          </a:p>
        </p:txBody>
      </p:sp>
      <p:sp>
        <p:nvSpPr>
          <p:cNvPr id="5" name="矩形 4"/>
          <p:cNvSpPr/>
          <p:nvPr>
            <p:custDataLst>
              <p:tags r:id="rId12"/>
            </p:custDataLst>
          </p:nvPr>
        </p:nvSpPr>
        <p:spPr>
          <a:xfrm>
            <a:off x="6053455" y="1451610"/>
            <a:ext cx="4893945" cy="1709420"/>
          </a:xfrm>
          <a:prstGeom prst="rect">
            <a:avLst/>
          </a:prstGeom>
        </p:spPr>
        <p:txBody>
          <a:bodyPr wrap="square">
            <a:noAutofit/>
          </a:bodyPr>
          <a:p>
            <a:pPr algn="ctr">
              <a:lnSpc>
                <a:spcPct val="150000"/>
              </a:lnSpc>
            </a:pPr>
            <a:r>
              <a:rPr lang="en-US" altLang="zh-CN" sz="1600" dirty="0">
                <a:solidFill>
                  <a:schemeClr val="tx1"/>
                </a:solidFill>
                <a:uFillTx/>
                <a:cs typeface="+mn-ea"/>
                <a:sym typeface="+mn-lt"/>
              </a:rPr>
              <a:t>It uses a simple AABB rhyme scheme (e.g., "lamb" / "name", "feed" / "mead" in Stanza 1; "voice" / "choice", "bright" / "delight" in Stanza 2). The repetitive, predictable rhymes enhance the poem’s warmth and approachability, fitting its innocent subject.</a:t>
            </a:r>
            <a:endParaRPr lang="en-US" altLang="zh-CN" sz="1600" dirty="0">
              <a:solidFill>
                <a:schemeClr val="tx1"/>
              </a:solidFill>
              <a:uFillTx/>
              <a:cs typeface="+mn-ea"/>
              <a:sym typeface="+mn-lt"/>
            </a:endParaRPr>
          </a:p>
        </p:txBody>
      </p:sp>
      <p:pic>
        <p:nvPicPr>
          <p:cNvPr id="18" name="图片 17"/>
          <p:cNvPicPr>
            <a:picLocks noChangeAspect="1"/>
          </p:cNvPicPr>
          <p:nvPr/>
        </p:nvPicPr>
        <p:blipFill>
          <a:blip r:embed="rId13"/>
          <a:stretch>
            <a:fillRect/>
          </a:stretch>
        </p:blipFill>
        <p:spPr>
          <a:xfrm rot="16200000">
            <a:off x="2635885" y="2228215"/>
            <a:ext cx="2142490" cy="4544060"/>
          </a:xfrm>
          <a:prstGeom prst="rect">
            <a:avLst/>
          </a:prstGeom>
        </p:spPr>
      </p:pic>
      <p:sp>
        <p:nvSpPr>
          <p:cNvPr id="20" name="文本框 19"/>
          <p:cNvSpPr txBox="1"/>
          <p:nvPr/>
        </p:nvSpPr>
        <p:spPr>
          <a:xfrm>
            <a:off x="2548255" y="362585"/>
            <a:ext cx="8311515" cy="834390"/>
          </a:xfrm>
          <a:prstGeom prst="rect">
            <a:avLst/>
          </a:prstGeom>
          <a:noFill/>
        </p:spPr>
        <p:txBody>
          <a:bodyPr wrap="square" rtlCol="0">
            <a:noAutofit/>
          </a:bodyPr>
          <a:p>
            <a:r>
              <a:rPr lang="zh-CN" altLang="en-US" b="1">
                <a:sym typeface="+mn-ea"/>
              </a:rPr>
              <a:t>一、</a:t>
            </a:r>
            <a:r>
              <a:rPr lang="en-US" altLang="zh-CN" b="1">
                <a:sym typeface="+mn-ea"/>
              </a:rPr>
              <a:t> Poem Form (</a:t>
            </a:r>
            <a:r>
              <a:rPr lang="zh-CN" altLang="en-US" b="1">
                <a:sym typeface="+mn-ea"/>
              </a:rPr>
              <a:t>形式分析</a:t>
            </a:r>
            <a:r>
              <a:rPr lang="en-US" altLang="zh-CN" b="1">
                <a:sym typeface="+mn-ea"/>
              </a:rPr>
              <a:t>):</a:t>
            </a:r>
            <a:r>
              <a:rPr lang="en-US" altLang="zh-CN"/>
              <a:t>Blake’s "The Lamb" follows a highly structured and accessible form, which reinforces its childlike, innocent theme:</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tags/tag1.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0.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00.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101.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102.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103.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104.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105.xml><?xml version="1.0" encoding="utf-8"?>
<p:tagLst xmlns:p="http://schemas.openxmlformats.org/presentationml/2006/main">
  <p:tag name="KSO_WM_DIAGRAM_VIRTUALLY_FRAME" val="{&quot;height&quot;:652.0051944896643,&quot;left&quot;:30.8,&quot;top&quot;:26.955277951280458,&quot;width&quot;:887.9337941976426}"/>
</p:tagLst>
</file>

<file path=ppt/tags/tag106.xml><?xml version="1.0" encoding="utf-8"?>
<p:tagLst xmlns:p="http://schemas.openxmlformats.org/presentationml/2006/main">
  <p:tag name="KSO_WM_DIAGRAM_VIRTUALLY_FRAME" val="{&quot;height&quot;:652.0051944896643,&quot;left&quot;:30.8,&quot;top&quot;:26.955277951280458,&quot;width&quot;:887.9337941976426}"/>
</p:tagLst>
</file>

<file path=ppt/tags/tag107.xml><?xml version="1.0" encoding="utf-8"?>
<p:tagLst xmlns:p="http://schemas.openxmlformats.org/presentationml/2006/main">
  <p:tag name="KSO_WM_DIAGRAM_VIRTUALLY_FRAME" val="{&quot;height&quot;:652.0051944896643,&quot;left&quot;:30.8,&quot;top&quot;:26.955277951280458,&quot;width&quot;:887.9337941976426}"/>
</p:tagLst>
</file>

<file path=ppt/tags/tag108.xml><?xml version="1.0" encoding="utf-8"?>
<p:tagLst xmlns:p="http://schemas.openxmlformats.org/presentationml/2006/main">
  <p:tag name="KSO_WM_DIAGRAM_VIRTUALLY_FRAME" val="{&quot;height&quot;:652.0051944896643,&quot;left&quot;:30.8,&quot;top&quot;:26.955277951280458,&quot;width&quot;:887.9337941976426}"/>
</p:tagLst>
</file>

<file path=ppt/tags/tag109.xml><?xml version="1.0" encoding="utf-8"?>
<p:tagLst xmlns:p="http://schemas.openxmlformats.org/presentationml/2006/main">
  <p:tag name="KSO_WM_DIAGRAM_VIRTUALLY_FRAME" val="{&quot;height&quot;:652.0051944896643,&quot;left&quot;:30.8,&quot;top&quot;:26.955277951280458,&quot;width&quot;:887.9337941976426}"/>
</p:tagLst>
</file>

<file path=ppt/tags/tag11.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10.xml><?xml version="1.0" encoding="utf-8"?>
<p:tagLst xmlns:p="http://schemas.openxmlformats.org/presentationml/2006/main">
  <p:tag name="KSO_WM_DIAGRAM_VIRTUALLY_FRAME" val="{&quot;height&quot;:573.1267716535433,&quot;left&quot;:53.814803149606306,&quot;top&quot;:105.83370078740157,&quot;width&quot;:852.3703937007873}"/>
</p:tagLst>
</file>

<file path=ppt/tags/tag111.xml><?xml version="1.0" encoding="utf-8"?>
<p:tagLst xmlns:p="http://schemas.openxmlformats.org/presentationml/2006/main">
  <p:tag name="KSO_WM_DIAGRAM_VIRTUALLY_FRAME" val="{&quot;height&quot;:652.0051944896643,&quot;left&quot;:30.8,&quot;top&quot;:26.955277951280458,&quot;width&quot;:887.9337941976426}"/>
</p:tagLst>
</file>

<file path=ppt/tags/tag112.xml><?xml version="1.0" encoding="utf-8"?>
<p:tagLst xmlns:p="http://schemas.openxmlformats.org/presentationml/2006/main">
  <p:tag name="KSO_WM_DIAGRAM_VIRTUALLY_FRAME" val="{&quot;height&quot;:652.0051944896643,&quot;left&quot;:30.8,&quot;top&quot;:26.955277951280458,&quot;width&quot;:887.9337941976426}"/>
</p:tagLst>
</file>

<file path=ppt/tags/tag113.xml><?xml version="1.0" encoding="utf-8"?>
<p:tagLst xmlns:p="http://schemas.openxmlformats.org/presentationml/2006/main">
  <p:tag name="KSO_WM_DIAGRAM_VIRTUALLY_FRAME" val="{&quot;height&quot;:652.0051944896643,&quot;left&quot;:30.8,&quot;top&quot;:26.955277951280458,&quot;width&quot;:887.9337941976426}"/>
</p:tagLst>
</file>

<file path=ppt/tags/tag114.xml><?xml version="1.0" encoding="utf-8"?>
<p:tagLst xmlns:p="http://schemas.openxmlformats.org/presentationml/2006/main">
  <p:tag name="KSO_WM_DIAGRAM_VIRTUALLY_FRAME" val="{&quot;height&quot;:652.0051944896643,&quot;left&quot;:30.8,&quot;top&quot;:26.955277951280458,&quot;width&quot;:887.9337941976426}"/>
</p:tagLst>
</file>

<file path=ppt/tags/tag115.xml><?xml version="1.0" encoding="utf-8"?>
<p:tagLst xmlns:p="http://schemas.openxmlformats.org/presentationml/2006/main">
  <p:tag name="KSO_WM_DIAGRAM_VIRTUALLY_FRAME" val="{&quot;height&quot;:652.0051944896643,&quot;left&quot;:30.8,&quot;top&quot;:26.955277951280458,&quot;width&quot;:887.9337941976426}"/>
</p:tagLst>
</file>

<file path=ppt/tags/tag116.xml><?xml version="1.0" encoding="utf-8"?>
<p:tagLst xmlns:p="http://schemas.openxmlformats.org/presentationml/2006/main">
  <p:tag name="KSO_WM_DIAGRAM_VIRTUALLY_FRAME" val="{&quot;height&quot;:652.0051944896643,&quot;left&quot;:30.8,&quot;top&quot;:26.955277951280458,&quot;width&quot;:887.9337941976426}"/>
</p:tagLst>
</file>

<file path=ppt/tags/tag117.xml><?xml version="1.0" encoding="utf-8"?>
<p:tagLst xmlns:p="http://schemas.openxmlformats.org/presentationml/2006/main">
  <p:tag name="KSO_WM_DIAGRAM_VIRTUALLY_FRAME" val="{&quot;height&quot;:652.0051944896643,&quot;left&quot;:30.8,&quot;top&quot;:26.955277951280458,&quot;width&quot;:887.9337941976426}"/>
</p:tagLst>
</file>

<file path=ppt/tags/tag118.xml><?xml version="1.0" encoding="utf-8"?>
<p:tagLst xmlns:p="http://schemas.openxmlformats.org/presentationml/2006/main">
  <p:tag name="KSO_WM_DIAGRAM_VIRTUALLY_FRAME" val="{&quot;height&quot;:652.0051944896643,&quot;left&quot;:30.8,&quot;top&quot;:26.955277951280458,&quot;width&quot;:887.9337941976426}"/>
</p:tagLst>
</file>

<file path=ppt/tags/tag119.xml><?xml version="1.0" encoding="utf-8"?>
<p:tagLst xmlns:p="http://schemas.openxmlformats.org/presentationml/2006/main">
  <p:tag name="KSO_WM_DIAGRAM_VIRTUALLY_FRAME" val="{&quot;height&quot;:652.0051944896643,&quot;left&quot;:30.8,&quot;top&quot;:26.955277951280458,&quot;width&quot;:887.9337941976426}"/>
</p:tagLst>
</file>

<file path=ppt/tags/tag12.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20.xml><?xml version="1.0" encoding="utf-8"?>
<p:tagLst xmlns:p="http://schemas.openxmlformats.org/presentationml/2006/main">
  <p:tag name="KSO_WM_DIAGRAM_VIRTUALLY_FRAME" val="{&quot;height&quot;:652.0051944896643,&quot;left&quot;:30.8,&quot;top&quot;:26.955277951280458,&quot;width&quot;:887.9337941976426}"/>
</p:tagLst>
</file>

<file path=ppt/tags/tag121.xml><?xml version="1.0" encoding="utf-8"?>
<p:tagLst xmlns:p="http://schemas.openxmlformats.org/presentationml/2006/main">
  <p:tag name="KSO_WM_DIAGRAM_VIRTUALLY_FRAME" val="{&quot;height&quot;:652.0051944896643,&quot;left&quot;:30.8,&quot;top&quot;:26.955277951280458,&quot;width&quot;:887.9337941976426}"/>
</p:tagLst>
</file>

<file path=ppt/tags/tag122.xml><?xml version="1.0" encoding="utf-8"?>
<p:tagLst xmlns:p="http://schemas.openxmlformats.org/presentationml/2006/main">
  <p:tag name="KSO_WM_DIAGRAM_VIRTUALLY_FRAME" val="{&quot;height&quot;:652.0051944896643,&quot;left&quot;:30.8,&quot;top&quot;:26.955277951280458,&quot;width&quot;:887.9337941976426}"/>
</p:tagLst>
</file>

<file path=ppt/tags/tag123.xml><?xml version="1.0" encoding="utf-8"?>
<p:tagLst xmlns:p="http://schemas.openxmlformats.org/presentationml/2006/main">
  <p:tag name="KSO_WM_DIAGRAM_VIRTUALLY_FRAME" val="{&quot;height&quot;:573.1267716535433,&quot;left&quot;:53.814803149606306,&quot;top&quot;:105.83370078740157,&quot;width&quot;:852.3703937007873}"/>
</p:tagLst>
</file>

<file path=ppt/tags/tag13.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4.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5.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6.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7.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8.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19.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0.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1.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2.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3.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4.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5.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6.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7.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8.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29.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30.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1.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2.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3.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4.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5.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6.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7.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8.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39.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40.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1.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2.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3.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4.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5.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6.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7.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8.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49.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5.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50.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51.xml><?xml version="1.0" encoding="utf-8"?>
<p:tagLst xmlns:p="http://schemas.openxmlformats.org/presentationml/2006/main">
  <p:tag name="KSO_WM_DIAGRAM_VIRTUALLY_FRAME" val="{&quot;height&quot;:340.8843307086614,&quot;left&quot;:45.180944881889765,&quot;top&quot;:105.58488188976378,&quot;width&quot;:852.6378740157479}"/>
</p:tagLst>
</file>

<file path=ppt/tags/tag52.xml><?xml version="1.0" encoding="utf-8"?>
<p:tagLst xmlns:p="http://schemas.openxmlformats.org/presentationml/2006/main">
  <p:tag name="KSO_WM_DIAGRAM_VIRTUALLY_FRAME" val="{&quot;height&quot;:436.0899212598426,&quot;left&quot;:112.95,&quot;top&quot;:56.666614173228346,&quot;width&quot;:754}"/>
</p:tagLst>
</file>

<file path=ppt/tags/tag53.xml><?xml version="1.0" encoding="utf-8"?>
<p:tagLst xmlns:p="http://schemas.openxmlformats.org/presentationml/2006/main">
  <p:tag name="KSO_WM_DIAGRAM_VIRTUALLY_FRAME" val="{&quot;height&quot;:426.6666929133859,&quot;left&quot;:112.95,&quot;top&quot;:56.666614173228346,&quot;width&quot;:754}"/>
</p:tagLst>
</file>

<file path=ppt/tags/tag54.xml><?xml version="1.0" encoding="utf-8"?>
<p:tagLst xmlns:p="http://schemas.openxmlformats.org/presentationml/2006/main">
  <p:tag name="KSO_WM_DIAGRAM_VIRTUALLY_FRAME" val="{&quot;height&quot;:426.6666929133859,&quot;left&quot;:112.95,&quot;top&quot;:56.666614173228346,&quot;width&quot;:754}"/>
</p:tagLst>
</file>

<file path=ppt/tags/tag55.xml><?xml version="1.0" encoding="utf-8"?>
<p:tagLst xmlns:p="http://schemas.openxmlformats.org/presentationml/2006/main">
  <p:tag name="KSO_WM_DIAGRAM_VIRTUALLY_FRAME" val="{&quot;height&quot;:426.6666929133859,&quot;left&quot;:112.95,&quot;top&quot;:56.666614173228346,&quot;width&quot;:754}"/>
</p:tagLst>
</file>

<file path=ppt/tags/tag56.xml><?xml version="1.0" encoding="utf-8"?>
<p:tagLst xmlns:p="http://schemas.openxmlformats.org/presentationml/2006/main">
  <p:tag name="KSO_WM_DIAGRAM_VIRTUALLY_FRAME" val="{&quot;height&quot;:436.0899212598426,&quot;left&quot;:112.95,&quot;top&quot;:56.666614173228346,&quot;width&quot;:754}"/>
</p:tagLst>
</file>

<file path=ppt/tags/tag57.xml><?xml version="1.0" encoding="utf-8"?>
<p:tagLst xmlns:p="http://schemas.openxmlformats.org/presentationml/2006/main">
  <p:tag name="KSO_WM_DIAGRAM_VIRTUALLY_FRAME" val="{&quot;height&quot;:436.0899212598426,&quot;left&quot;:112.95,&quot;top&quot;:56.666614173228346,&quot;width&quot;:754}"/>
</p:tagLst>
</file>

<file path=ppt/tags/tag58.xml><?xml version="1.0" encoding="utf-8"?>
<p:tagLst xmlns:p="http://schemas.openxmlformats.org/presentationml/2006/main">
  <p:tag name="KSO_WM_DIAGRAM_VIRTUALLY_FRAME" val="{&quot;height&quot;:426.6666929133859,&quot;left&quot;:112.95,&quot;top&quot;:56.666614173228346,&quot;width&quot;:754}"/>
</p:tagLst>
</file>

<file path=ppt/tags/tag59.xml><?xml version="1.0" encoding="utf-8"?>
<p:tagLst xmlns:p="http://schemas.openxmlformats.org/presentationml/2006/main">
  <p:tag name="KSO_WM_DIAGRAM_VIRTUALLY_FRAME" val="{&quot;height&quot;:426.6666929133859,&quot;left&quot;:112.95,&quot;top&quot;:56.666614173228346,&quot;width&quot;:754}"/>
</p:tagLst>
</file>

<file path=ppt/tags/tag6.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60.xml><?xml version="1.0" encoding="utf-8"?>
<p:tagLst xmlns:p="http://schemas.openxmlformats.org/presentationml/2006/main">
  <p:tag name="KSO_WM_DIAGRAM_VIRTUALLY_FRAME" val="{&quot;height&quot;:426.6666929133859,&quot;left&quot;:112.95,&quot;top&quot;:56.666614173228346,&quot;width&quot;:754}"/>
</p:tagLst>
</file>

<file path=ppt/tags/tag61.xml><?xml version="1.0" encoding="utf-8"?>
<p:tagLst xmlns:p="http://schemas.openxmlformats.org/presentationml/2006/main">
  <p:tag name="KSO_WM_DIAGRAM_VIRTUALLY_FRAME" val="{&quot;height&quot;:442.2948031496063,&quot;left&quot;:41,&quot;top&quot;:97.70519685039368,&quot;width&quot;:827.6718110236219}"/>
</p:tagLst>
</file>

<file path=ppt/tags/tag62.xml><?xml version="1.0" encoding="utf-8"?>
<p:tagLst xmlns:p="http://schemas.openxmlformats.org/presentationml/2006/main">
  <p:tag name="KSO_WM_DIAGRAM_VIRTUALLY_FRAME" val="{&quot;height&quot;:442.2948031496063,&quot;left&quot;:41,&quot;top&quot;:97.70519685039368,&quot;width&quot;:827.6718110236219}"/>
</p:tagLst>
</file>

<file path=ppt/tags/tag63.xml><?xml version="1.0" encoding="utf-8"?>
<p:tagLst xmlns:p="http://schemas.openxmlformats.org/presentationml/2006/main">
  <p:tag name="KSO_WM_DIAGRAM_VIRTUALLY_FRAME" val="{&quot;height&quot;:442.2948031496063,&quot;left&quot;:41,&quot;top&quot;:97.70519685039368,&quot;width&quot;:827.6718110236219}"/>
</p:tagLst>
</file>

<file path=ppt/tags/tag64.xml><?xml version="1.0" encoding="utf-8"?>
<p:tagLst xmlns:p="http://schemas.openxmlformats.org/presentationml/2006/main">
  <p:tag name="KSO_WM_DIAGRAM_VIRTUALLY_FRAME" val="{&quot;height&quot;:442.2948031496063,&quot;left&quot;:41,&quot;top&quot;:97.70519685039368,&quot;width&quot;:827.6718110236219}"/>
</p:tagLst>
</file>

<file path=ppt/tags/tag65.xml><?xml version="1.0" encoding="utf-8"?>
<p:tagLst xmlns:p="http://schemas.openxmlformats.org/presentationml/2006/main">
  <p:tag name="KSO_WM_DIAGRAM_VIRTUALLY_FRAME" val="{&quot;height&quot;:442.2948031496063,&quot;left&quot;:41,&quot;top&quot;:97.70519685039368,&quot;width&quot;:827.6718110236219}"/>
</p:tagLst>
</file>

<file path=ppt/tags/tag66.xml><?xml version="1.0" encoding="utf-8"?>
<p:tagLst xmlns:p="http://schemas.openxmlformats.org/presentationml/2006/main">
  <p:tag name="KSO_WM_DIAGRAM_VIRTUALLY_FRAME" val="{&quot;height&quot;:442.2948031496063,&quot;left&quot;:41,&quot;top&quot;:97.70519685039368,&quot;width&quot;:827.6718110236219}"/>
</p:tagLst>
</file>

<file path=ppt/tags/tag67.xml><?xml version="1.0" encoding="utf-8"?>
<p:tagLst xmlns:p="http://schemas.openxmlformats.org/presentationml/2006/main">
  <p:tag name="KSO_WM_DIAGRAM_VIRTUALLY_FRAME" val="{&quot;height&quot;:442.2948031496063,&quot;left&quot;:41,&quot;top&quot;:97.70519685039368,&quot;width&quot;:827.6718110236219}"/>
</p:tagLst>
</file>

<file path=ppt/tags/tag68.xml><?xml version="1.0" encoding="utf-8"?>
<p:tagLst xmlns:p="http://schemas.openxmlformats.org/presentationml/2006/main">
  <p:tag name="KSO_WM_DIAGRAM_VIRTUALLY_FRAME" val="{&quot;height&quot;:442.2948031496063,&quot;left&quot;:41,&quot;top&quot;:97.70519685039368,&quot;width&quot;:827.6718110236219}"/>
</p:tagLst>
</file>

<file path=ppt/tags/tag69.xml><?xml version="1.0" encoding="utf-8"?>
<p:tagLst xmlns:p="http://schemas.openxmlformats.org/presentationml/2006/main">
  <p:tag name="KSO_WM_DIAGRAM_VIRTUALLY_FRAME" val="{&quot;height&quot;:442.2948031496063,&quot;left&quot;:41,&quot;top&quot;:97.70519685039368,&quot;width&quot;:827.6718110236219}"/>
</p:tagLst>
</file>

<file path=ppt/tags/tag7.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70.xml><?xml version="1.0" encoding="utf-8"?>
<p:tagLst xmlns:p="http://schemas.openxmlformats.org/presentationml/2006/main">
  <p:tag name="KSO_WM_DIAGRAM_VIRTUALLY_FRAME" val="{&quot;height&quot;:507.15,&quot;left&quot;:18.25,&quot;top&quot;:16.4,&quot;width&quot;:923.5}"/>
</p:tagLst>
</file>

<file path=ppt/tags/tag71.xml><?xml version="1.0" encoding="utf-8"?>
<p:tagLst xmlns:p="http://schemas.openxmlformats.org/presentationml/2006/main">
  <p:tag name="KSO_WM_DIAGRAM_VIRTUALLY_FRAME" val="{&quot;height&quot;:507.15,&quot;left&quot;:18.25,&quot;top&quot;:16.4,&quot;width&quot;:923.5}"/>
</p:tagLst>
</file>

<file path=ppt/tags/tag72.xml><?xml version="1.0" encoding="utf-8"?>
<p:tagLst xmlns:p="http://schemas.openxmlformats.org/presentationml/2006/main">
  <p:tag name="KSO_WM_DIAGRAM_VIRTUALLY_FRAME" val="{&quot;height&quot;:507.15,&quot;left&quot;:18.25,&quot;top&quot;:16.4,&quot;width&quot;:923.5}"/>
</p:tagLst>
</file>

<file path=ppt/tags/tag73.xml><?xml version="1.0" encoding="utf-8"?>
<p:tagLst xmlns:p="http://schemas.openxmlformats.org/presentationml/2006/main">
  <p:tag name="KSO_WM_DIAGRAM_VIRTUALLY_FRAME" val="{&quot;height&quot;:507.15,&quot;left&quot;:18.25,&quot;top&quot;:16.4,&quot;width&quot;:923.5}"/>
</p:tagLst>
</file>

<file path=ppt/tags/tag74.xml><?xml version="1.0" encoding="utf-8"?>
<p:tagLst xmlns:p="http://schemas.openxmlformats.org/presentationml/2006/main">
  <p:tag name="KSO_WM_DIAGRAM_VIRTUALLY_FRAME" val="{&quot;height&quot;:507.1,&quot;left&quot;:18.25,&quot;top&quot;:16.45,&quot;width&quot;:923.5}"/>
</p:tagLst>
</file>

<file path=ppt/tags/tag75.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76.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77.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78.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79.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8.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80.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81.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82.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83.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84.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85.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86.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87.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88.xml><?xml version="1.0" encoding="utf-8"?>
<p:tagLst xmlns:p="http://schemas.openxmlformats.org/presentationml/2006/main">
  <p:tag name="KSO_WM_DIAGRAM_VIRTUALLY_FRAME" val="{&quot;height&quot;:573.1267716535433,&quot;left&quot;:53.814803149606306,&quot;top&quot;:105.83370078740157,&quot;width&quot;:852.3703937007873}"/>
</p:tagLst>
</file>

<file path=ppt/tags/tag89.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xml><?xml version="1.0" encoding="utf-8"?>
<p:tagLst xmlns:p="http://schemas.openxmlformats.org/presentationml/2006/main">
  <p:tag name="KSO_WM_DIAGRAM_VIRTUALLY_FRAME" val="{&quot;height&quot;:302.93480314960624,&quot;left&quot;:84.37897637795275,&quot;top&quot;:71.14858267716536,&quot;width&quot;:795.8007874015746}"/>
</p:tagLst>
</file>

<file path=ppt/tags/tag90.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1.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2.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3.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4.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5.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6.xml><?xml version="1.0" encoding="utf-8"?>
<p:tagLst xmlns:p="http://schemas.openxmlformats.org/presentationml/2006/main">
  <p:tag name="KSO_WM_DIAGRAM_VIRTUALLY_FRAME" val="{&quot;height&quot;:652.0051944896643,&quot;left&quot;:53.814803149606306,&quot;top&quot;:26.955277951280458,&quot;width&quot;:864.9189910480363}"/>
</p:tagLst>
</file>

<file path=ppt/tags/tag97.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98.xml><?xml version="1.0" encoding="utf-8"?>
<p:tagLst xmlns:p="http://schemas.openxmlformats.org/presentationml/2006/main">
  <p:tag name="KSO_WM_DIAGRAM_VIRTUALLY_FRAME" val="{&quot;height&quot;:257.4889763779528,&quot;left&quot;:35.44212598425197,&quot;top&quot;:82.90519685039368,&quot;width&quot;:442.1922047244094}"/>
</p:tagLst>
</file>

<file path=ppt/tags/tag99.xml><?xml version="1.0" encoding="utf-8"?>
<p:tagLst xmlns:p="http://schemas.openxmlformats.org/presentationml/2006/main">
  <p:tag name="KSO_WM_DIAGRAM_VIRTUALLY_FRAME" val="{&quot;height&quot;:257.4889763779528,&quot;left&quot;:35.44212598425197,&quot;top&quot;:82.90519685039368,&quot;width&quot;:442.19220472440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10203</Words>
  <Application>WPS 演示</Application>
  <PresentationFormat>宽屏</PresentationFormat>
  <Paragraphs>341</Paragraphs>
  <Slides>21</Slides>
  <Notes>0</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21</vt:i4>
      </vt:variant>
    </vt:vector>
  </HeadingPairs>
  <TitlesOfParts>
    <vt:vector size="51" baseType="lpstr">
      <vt:lpstr>Arial</vt:lpstr>
      <vt:lpstr>宋体</vt:lpstr>
      <vt:lpstr>Wingdings</vt:lpstr>
      <vt:lpstr>Broadway</vt:lpstr>
      <vt:lpstr>微软雅黑</vt:lpstr>
      <vt:lpstr>等线</vt:lpstr>
      <vt:lpstr>Arial Unicode MS</vt:lpstr>
      <vt:lpstr>等线 Light</vt:lpstr>
      <vt:lpstr>Calibri</vt:lpstr>
      <vt:lpstr>Malgun Gothic</vt:lpstr>
      <vt:lpstr>PMingLiU</vt:lpstr>
      <vt:lpstr>Segoe Print</vt:lpstr>
      <vt:lpstr>华文行楷</vt:lpstr>
      <vt:lpstr>Brush Script MT</vt:lpstr>
      <vt:lpstr>Bookshelf Symbol 7</vt:lpstr>
      <vt:lpstr>Cambria</vt:lpstr>
      <vt:lpstr>Cambria Math</vt:lpstr>
      <vt:lpstr>Calisto MT</vt:lpstr>
      <vt:lpstr>Californian FB</vt:lpstr>
      <vt:lpstr>Calibri Light</vt:lpstr>
      <vt:lpstr>Bodoni MT</vt:lpstr>
      <vt:lpstr>Book Antiqua</vt:lpstr>
      <vt:lpstr>Bodoni MT Poster Compressed</vt:lpstr>
      <vt:lpstr>Bodoni MT Black</vt:lpstr>
      <vt:lpstr>Freestyle Script</vt:lpstr>
      <vt:lpstr>Harrington</vt:lpstr>
      <vt:lpstr>High Tower Text</vt:lpstr>
      <vt:lpstr>PMingLiU</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妹酪磺侄耗</cp:lastModifiedBy>
  <cp:revision>7</cp:revision>
  <dcterms:created xsi:type="dcterms:W3CDTF">2019-06-20T04:55:00Z</dcterms:created>
  <dcterms:modified xsi:type="dcterms:W3CDTF">2025-09-20T03:32:03Z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KSOTemplateUUID">
    <vt:lpwstr>v1.0_mb_RGqUaJqnoJG88kvkEWuZvA==</vt:lpwstr>
  </property>
  <property fmtid="{D5CDD505-2E9C-101B-9397-08002B2CF9AE}" pid="4" name="ICV">
    <vt:lpwstr>8371C0DD3442411497C76C7C33B9FFC1_11</vt:lpwstr>
  </property>
</Properties>
</file>